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3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60" r:id="rId1"/>
  </p:sldMasterIdLst>
  <p:notesMasterIdLst>
    <p:notesMasterId r:id="rId28"/>
  </p:notesMasterIdLst>
  <p:sldIdLst>
    <p:sldId id="256" r:id="rId2"/>
    <p:sldId id="462" r:id="rId3"/>
    <p:sldId id="459" r:id="rId4"/>
    <p:sldId id="464" r:id="rId5"/>
    <p:sldId id="485" r:id="rId6"/>
    <p:sldId id="486" r:id="rId7"/>
    <p:sldId id="458" r:id="rId8"/>
    <p:sldId id="465" r:id="rId9"/>
    <p:sldId id="472" r:id="rId10"/>
    <p:sldId id="466" r:id="rId11"/>
    <p:sldId id="468" r:id="rId12"/>
    <p:sldId id="487" r:id="rId13"/>
    <p:sldId id="469" r:id="rId14"/>
    <p:sldId id="474" r:id="rId15"/>
    <p:sldId id="475" r:id="rId16"/>
    <p:sldId id="476" r:id="rId17"/>
    <p:sldId id="477" r:id="rId18"/>
    <p:sldId id="478" r:id="rId19"/>
    <p:sldId id="479" r:id="rId20"/>
    <p:sldId id="480" r:id="rId21"/>
    <p:sldId id="481" r:id="rId22"/>
    <p:sldId id="473" r:id="rId23"/>
    <p:sldId id="482" r:id="rId24"/>
    <p:sldId id="488" r:id="rId25"/>
    <p:sldId id="484" r:id="rId26"/>
    <p:sldId id="483" r:id="rId27"/>
  </p:sldIdLst>
  <p:sldSz cx="9144000" cy="6858000" type="screen4x3"/>
  <p:notesSz cx="6735763" cy="9866313"/>
  <p:embeddedFontLst>
    <p:embeddedFont>
      <p:font typeface="맑은 고딕" panose="020B0503020000020004" pitchFamily="50" charset="-127"/>
      <p:regular r:id="rId29"/>
      <p:bold r:id="rId30"/>
    </p:embeddedFont>
    <p:embeddedFont>
      <p:font typeface="나눔바른고딕" panose="020B0603020101020101" pitchFamily="50" charset="-127"/>
      <p:regular r:id="rId31"/>
      <p:bold r:id="rId32"/>
    </p:embeddedFont>
    <p:embeddedFont>
      <p:font typeface="Cambria Math" panose="02040503050406030204" pitchFamily="18" charset="0"/>
      <p:regular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Wingdings 2" panose="05020102010507070707" pitchFamily="18" charset="2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8" autoAdjust="0"/>
    <p:restoredTop sz="77416" autoAdjust="0"/>
  </p:normalViewPr>
  <p:slideViewPr>
    <p:cSldViewPr snapToGrid="0">
      <p:cViewPr varScale="1">
        <p:scale>
          <a:sx n="89" d="100"/>
          <a:sy n="89" d="100"/>
        </p:scale>
        <p:origin x="21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40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0" cy="495029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5" y="0"/>
            <a:ext cx="2918830" cy="495029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47986654-3265-4CBE-BF24-5F0F4B4F669F}" type="datetimeFigureOut">
              <a:rPr lang="ko-KR" altLang="en-US" smtClean="0"/>
              <a:t>2019-07-29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63" tIns="45382" rIns="90763" bIns="45382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0763" tIns="45382" rIns="90763" bIns="45382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286"/>
            <a:ext cx="2918830" cy="495028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5" y="9371286"/>
            <a:ext cx="2918830" cy="495028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0995AAD1-1A3B-4FF6-900F-4C01EE087A6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796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3488"/>
            <a:ext cx="4440237" cy="3328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5AAD1-1A3B-4FF6-900F-4C01EE087A63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72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5AAD1-1A3B-4FF6-900F-4C01EE087A63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577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5AAD1-1A3B-4FF6-900F-4C01EE087A63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19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46F2-D24A-490F-B707-EF5650511ED2}" type="datetime1">
              <a:rPr lang="ko-KR" altLang="en-US" smtClean="0"/>
              <a:t>2019-07-29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ICCAS 2018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88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1C05-6936-487E-A3FF-155D66716CE3}" type="datetime1">
              <a:rPr lang="ko-KR" altLang="en-US" smtClean="0"/>
              <a:t>2019-07-29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ICCAS 2018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884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CED35-06DC-4C80-AA74-7FE4AD47BFBA}" type="datetime1">
              <a:rPr lang="ko-KR" altLang="en-US" smtClean="0"/>
              <a:t>2019-07-29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ICCAS 2018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491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951" y="0"/>
            <a:ext cx="7886700" cy="939114"/>
          </a:xfrm>
        </p:spPr>
        <p:txBody>
          <a:bodyPr/>
          <a:lstStyle>
            <a:lvl1pPr>
              <a:defRPr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71450" indent="-171450">
              <a:buFont typeface="나눔바른고딕" panose="020B0603020101020101" pitchFamily="50" charset="-127"/>
              <a:buChar char="–"/>
              <a:defRPr sz="1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857250" indent="-171450">
              <a:buFont typeface="Wingdings" panose="05000000000000000000" pitchFamily="2" charset="2"/>
              <a:buChar char="Ø"/>
              <a:defRPr sz="13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>
              <a:defRPr sz="11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>
              <a:defRPr sz="11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7BBD0CF3-C6BB-47B1-99E2-838AE6D1D7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939114"/>
            <a:ext cx="9144000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633413" y="989052"/>
            <a:ext cx="7886700" cy="519113"/>
          </a:xfrm>
        </p:spPr>
        <p:txBody>
          <a:bodyPr/>
          <a:lstStyle>
            <a:lvl1pPr>
              <a:defRPr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70023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8445A-4F9B-411D-A397-392FE781DA91}" type="datetime1">
              <a:rPr lang="ko-KR" altLang="en-US" smtClean="0"/>
              <a:t>2019-07-29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ICCAS 2018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951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FE733-06C3-4C7D-9F93-45C61F350305}" type="datetime1">
              <a:rPr lang="ko-KR" altLang="en-US" smtClean="0"/>
              <a:t>2019-07-29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ICCAS 2018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909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5DFC-A42C-427D-BD29-23B10AEC54BB}" type="datetime1">
              <a:rPr lang="ko-KR" altLang="en-US" smtClean="0"/>
              <a:t>2019-07-29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ICCAS 2018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82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DA80D-8DA8-4438-99ED-C4F63E7F4B9B}" type="datetime1">
              <a:rPr lang="ko-KR" altLang="en-US" smtClean="0"/>
              <a:t>2019-07-29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ICCAS 2018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07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621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5743-ECC1-4ED3-811C-77AD2A90A6EE}" type="datetime1">
              <a:rPr lang="ko-KR" altLang="en-US" smtClean="0"/>
              <a:t>2019-07-29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ICCAS 2018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132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FF7BA-C520-4F6C-9C3F-348C2A6EFEFC}" type="datetime1">
              <a:rPr lang="ko-KR" altLang="en-US" smtClean="0"/>
              <a:t>2019-07-29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ICCAS 2018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801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D8E514-BA29-4B51-BFE8-E319034F8E8F}" type="datetime1">
              <a:rPr lang="ko-KR" altLang="en-US" smtClean="0"/>
              <a:t>2019-07-29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ICCAS 2018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D0CF3-C6BB-47B1-99E2-838AE6D1D7E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16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image" Target="../media/image82.png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image" Target="../media/image81.png"/><Relationship Id="rId17" Type="http://schemas.openxmlformats.org/officeDocument/2006/relationships/image" Target="../media/image39.png"/><Relationship Id="rId2" Type="http://schemas.openxmlformats.org/officeDocument/2006/relationships/tags" Target="../tags/tag95.xml"/><Relationship Id="rId16" Type="http://schemas.openxmlformats.org/officeDocument/2006/relationships/image" Target="../media/image85.png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image" Target="../media/image80.png"/><Relationship Id="rId5" Type="http://schemas.openxmlformats.org/officeDocument/2006/relationships/tags" Target="../tags/tag98.xml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tags" Target="../tags/tag9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tags" Target="../tags/tag114.xml"/><Relationship Id="rId18" Type="http://schemas.openxmlformats.org/officeDocument/2006/relationships/image" Target="../media/image2.png"/><Relationship Id="rId26" Type="http://schemas.openxmlformats.org/officeDocument/2006/relationships/image" Target="../media/image89.png"/><Relationship Id="rId3" Type="http://schemas.openxmlformats.org/officeDocument/2006/relationships/tags" Target="../tags/tag104.xml"/><Relationship Id="rId21" Type="http://schemas.openxmlformats.org/officeDocument/2006/relationships/image" Target="../media/image6.png"/><Relationship Id="rId7" Type="http://schemas.openxmlformats.org/officeDocument/2006/relationships/tags" Target="../tags/tag108.xml"/><Relationship Id="rId12" Type="http://schemas.openxmlformats.org/officeDocument/2006/relationships/tags" Target="../tags/tag113.xml"/><Relationship Id="rId17" Type="http://schemas.openxmlformats.org/officeDocument/2006/relationships/image" Target="../media/image1.png"/><Relationship Id="rId25" Type="http://schemas.openxmlformats.org/officeDocument/2006/relationships/image" Target="../media/image88.png"/><Relationship Id="rId2" Type="http://schemas.openxmlformats.org/officeDocument/2006/relationships/tags" Target="../tags/tag103.xml"/><Relationship Id="rId16" Type="http://schemas.openxmlformats.org/officeDocument/2006/relationships/image" Target="../media/image85.png"/><Relationship Id="rId20" Type="http://schemas.openxmlformats.org/officeDocument/2006/relationships/image" Target="../media/image5.png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24" Type="http://schemas.openxmlformats.org/officeDocument/2006/relationships/image" Target="../media/image87.png"/><Relationship Id="rId5" Type="http://schemas.openxmlformats.org/officeDocument/2006/relationships/tags" Target="../tags/tag106.xml"/><Relationship Id="rId15" Type="http://schemas.openxmlformats.org/officeDocument/2006/relationships/notesSlide" Target="../notesSlides/notesSlide3.xml"/><Relationship Id="rId23" Type="http://schemas.openxmlformats.org/officeDocument/2006/relationships/image" Target="../media/image86.png"/><Relationship Id="rId28" Type="http://schemas.openxmlformats.org/officeDocument/2006/relationships/image" Target="../media/image8.png"/><Relationship Id="rId10" Type="http://schemas.openxmlformats.org/officeDocument/2006/relationships/tags" Target="../tags/tag111.xml"/><Relationship Id="rId19" Type="http://schemas.openxmlformats.org/officeDocument/2006/relationships/image" Target="../media/image3.png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1.png"/><Relationship Id="rId27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image" Target="../media/image39.png"/><Relationship Id="rId18" Type="http://schemas.openxmlformats.org/officeDocument/2006/relationships/image" Target="../media/image109.png"/><Relationship Id="rId3" Type="http://schemas.openxmlformats.org/officeDocument/2006/relationships/tags" Target="../tags/tag120.xml"/><Relationship Id="rId21" Type="http://schemas.openxmlformats.org/officeDocument/2006/relationships/image" Target="../media/image112.png"/><Relationship Id="rId7" Type="http://schemas.openxmlformats.org/officeDocument/2006/relationships/tags" Target="../tags/tag124.xml"/><Relationship Id="rId12" Type="http://schemas.openxmlformats.org/officeDocument/2006/relationships/image" Target="../media/image88.png"/><Relationship Id="rId17" Type="http://schemas.openxmlformats.org/officeDocument/2006/relationships/image" Target="../media/image108.png"/><Relationship Id="rId2" Type="http://schemas.openxmlformats.org/officeDocument/2006/relationships/tags" Target="../tags/tag119.xm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2.xml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10" Type="http://schemas.openxmlformats.org/officeDocument/2006/relationships/tags" Target="../tags/tag127.xml"/><Relationship Id="rId19" Type="http://schemas.openxmlformats.org/officeDocument/2006/relationships/image" Target="../media/image110.png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image" Target="../media/image85.png"/><Relationship Id="rId22" Type="http://schemas.openxmlformats.org/officeDocument/2006/relationships/image" Target="../media/image1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9.png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image" Target="../media/image118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117.png"/><Relationship Id="rId5" Type="http://schemas.openxmlformats.org/officeDocument/2006/relationships/tags" Target="../tags/tag132.xml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tags" Target="../tags/tag131.xml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7.png"/><Relationship Id="rId3" Type="http://schemas.openxmlformats.org/officeDocument/2006/relationships/tags" Target="../tags/tag139.xml"/><Relationship Id="rId7" Type="http://schemas.openxmlformats.org/officeDocument/2006/relationships/image" Target="../media/image133.png"/><Relationship Id="rId12" Type="http://schemas.openxmlformats.org/officeDocument/2006/relationships/image" Target="../media/image117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132.png"/><Relationship Id="rId11" Type="http://schemas.openxmlformats.org/officeDocument/2006/relationships/image" Target="../media/image136.png"/><Relationship Id="rId5" Type="http://schemas.openxmlformats.org/officeDocument/2006/relationships/image" Target="../media/image131.png"/><Relationship Id="rId10" Type="http://schemas.openxmlformats.org/officeDocument/2006/relationships/image" Target="../media/image13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5.png"/><Relationship Id="rId14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tags" Target="../tags/tag142.xml"/><Relationship Id="rId7" Type="http://schemas.openxmlformats.org/officeDocument/2006/relationships/image" Target="../media/image140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13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3.png"/><Relationship Id="rId4" Type="http://schemas.openxmlformats.org/officeDocument/2006/relationships/tags" Target="../tags/tag143.xml"/><Relationship Id="rId9" Type="http://schemas.openxmlformats.org/officeDocument/2006/relationships/image" Target="../media/image1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2.png"/><Relationship Id="rId26" Type="http://schemas.openxmlformats.org/officeDocument/2006/relationships/image" Target="../media/image10.png"/><Relationship Id="rId3" Type="http://schemas.openxmlformats.org/officeDocument/2006/relationships/tags" Target="../tags/tag3.xml"/><Relationship Id="rId21" Type="http://schemas.openxmlformats.org/officeDocument/2006/relationships/image" Target="../media/image5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1.png"/><Relationship Id="rId25" Type="http://schemas.openxmlformats.org/officeDocument/2006/relationships/image" Target="../media/image9.png"/><Relationship Id="rId2" Type="http://schemas.openxmlformats.org/officeDocument/2006/relationships/tags" Target="../tags/tag2.xml"/><Relationship Id="rId16" Type="http://schemas.openxmlformats.org/officeDocument/2006/relationships/notesSlide" Target="../notesSlides/notesSlide2.xml"/><Relationship Id="rId20" Type="http://schemas.openxmlformats.org/officeDocument/2006/relationships/image" Target="../media/image4.png"/><Relationship Id="rId29" Type="http://schemas.openxmlformats.org/officeDocument/2006/relationships/image" Target="../media/image1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8.png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7.png"/><Relationship Id="rId28" Type="http://schemas.openxmlformats.org/officeDocument/2006/relationships/image" Target="../media/image12.png"/><Relationship Id="rId10" Type="http://schemas.openxmlformats.org/officeDocument/2006/relationships/tags" Target="../tags/tag10.xml"/><Relationship Id="rId19" Type="http://schemas.openxmlformats.org/officeDocument/2006/relationships/image" Target="../media/image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6.png"/><Relationship Id="rId27" Type="http://schemas.openxmlformats.org/officeDocument/2006/relationships/image" Target="../media/image11.png"/><Relationship Id="rId30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16.png"/><Relationship Id="rId18" Type="http://schemas.openxmlformats.org/officeDocument/2006/relationships/image" Target="../media/image150.png"/><Relationship Id="rId3" Type="http://schemas.openxmlformats.org/officeDocument/2006/relationships/tags" Target="../tags/tag14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8.png"/><Relationship Id="rId17" Type="http://schemas.openxmlformats.org/officeDocument/2006/relationships/image" Target="../media/image149.png"/><Relationship Id="rId2" Type="http://schemas.openxmlformats.org/officeDocument/2006/relationships/tags" Target="../tags/tag145.xml"/><Relationship Id="rId16" Type="http://schemas.openxmlformats.org/officeDocument/2006/relationships/image" Target="../media/image92.png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image" Target="../media/image147.png"/><Relationship Id="rId5" Type="http://schemas.openxmlformats.org/officeDocument/2006/relationships/tags" Target="../tags/tag148.xml"/><Relationship Id="rId15" Type="http://schemas.openxmlformats.org/officeDocument/2006/relationships/image" Target="../media/image121.png"/><Relationship Id="rId10" Type="http://schemas.openxmlformats.org/officeDocument/2006/relationships/image" Target="../media/image146.png"/><Relationship Id="rId19" Type="http://schemas.openxmlformats.org/officeDocument/2006/relationships/image" Target="../media/image151.png"/><Relationship Id="rId4" Type="http://schemas.openxmlformats.org/officeDocument/2006/relationships/tags" Target="../tags/tag147.xml"/><Relationship Id="rId9" Type="http://schemas.openxmlformats.org/officeDocument/2006/relationships/image" Target="../media/image145.png"/><Relationship Id="rId14" Type="http://schemas.openxmlformats.org/officeDocument/2006/relationships/image" Target="../media/image1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5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154.png"/><Relationship Id="rId11" Type="http://schemas.openxmlformats.org/officeDocument/2006/relationships/image" Target="../media/image89.png"/><Relationship Id="rId5" Type="http://schemas.openxmlformats.org/officeDocument/2006/relationships/image" Target="../media/image153.png"/><Relationship Id="rId10" Type="http://schemas.openxmlformats.org/officeDocument/2006/relationships/image" Target="../media/image11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7" Type="http://schemas.openxmlformats.org/officeDocument/2006/relationships/image" Target="../media/image165.emf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emf"/><Relationship Id="rId5" Type="http://schemas.openxmlformats.org/officeDocument/2006/relationships/image" Target="../media/image163.emf"/><Relationship Id="rId4" Type="http://schemas.openxmlformats.org/officeDocument/2006/relationships/image" Target="../media/image16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68.png"/><Relationship Id="rId3" Type="http://schemas.openxmlformats.org/officeDocument/2006/relationships/tags" Target="../tags/tag154.xml"/><Relationship Id="rId21" Type="http://schemas.openxmlformats.org/officeDocument/2006/relationships/image" Target="../media/image43.png"/><Relationship Id="rId7" Type="http://schemas.openxmlformats.org/officeDocument/2006/relationships/tags" Target="../tags/tag158.xml"/><Relationship Id="rId12" Type="http://schemas.openxmlformats.org/officeDocument/2006/relationships/tags" Target="../tags/tag163.xml"/><Relationship Id="rId17" Type="http://schemas.openxmlformats.org/officeDocument/2006/relationships/image" Target="../media/image167.png"/><Relationship Id="rId25" Type="http://schemas.openxmlformats.org/officeDocument/2006/relationships/image" Target="../media/image171.png"/><Relationship Id="rId2" Type="http://schemas.openxmlformats.org/officeDocument/2006/relationships/tags" Target="../tags/tag153.xml"/><Relationship Id="rId16" Type="http://schemas.openxmlformats.org/officeDocument/2006/relationships/image" Target="../media/image166.png"/><Relationship Id="rId20" Type="http://schemas.openxmlformats.org/officeDocument/2006/relationships/image" Target="../media/image42.png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24" Type="http://schemas.openxmlformats.org/officeDocument/2006/relationships/image" Target="../media/image40.png"/><Relationship Id="rId5" Type="http://schemas.openxmlformats.org/officeDocument/2006/relationships/tags" Target="../tags/tag156.xml"/><Relationship Id="rId15" Type="http://schemas.openxmlformats.org/officeDocument/2006/relationships/image" Target="../media/image39.png"/><Relationship Id="rId23" Type="http://schemas.openxmlformats.org/officeDocument/2006/relationships/image" Target="../media/image170.png"/><Relationship Id="rId10" Type="http://schemas.openxmlformats.org/officeDocument/2006/relationships/tags" Target="../tags/tag161.xml"/><Relationship Id="rId19" Type="http://schemas.openxmlformats.org/officeDocument/2006/relationships/image" Target="../media/image41.png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image" Target="../media/image31.png"/><Relationship Id="rId22" Type="http://schemas.openxmlformats.org/officeDocument/2006/relationships/image" Target="../media/image1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13" Type="http://schemas.openxmlformats.org/officeDocument/2006/relationships/image" Target="../media/image85.png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12" Type="http://schemas.openxmlformats.org/officeDocument/2006/relationships/image" Target="../media/image173.png"/><Relationship Id="rId17" Type="http://schemas.openxmlformats.org/officeDocument/2006/relationships/image" Target="../media/image109.png"/><Relationship Id="rId2" Type="http://schemas.openxmlformats.org/officeDocument/2006/relationships/tags" Target="../tags/tag165.xml"/><Relationship Id="rId16" Type="http://schemas.openxmlformats.org/officeDocument/2006/relationships/image" Target="../media/image177.png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image" Target="../media/image116.png"/><Relationship Id="rId5" Type="http://schemas.openxmlformats.org/officeDocument/2006/relationships/tags" Target="../tags/tag168.xml"/><Relationship Id="rId15" Type="http://schemas.openxmlformats.org/officeDocument/2006/relationships/image" Target="../media/image107.png"/><Relationship Id="rId10" Type="http://schemas.openxmlformats.org/officeDocument/2006/relationships/image" Target="../media/image172.png"/><Relationship Id="rId4" Type="http://schemas.openxmlformats.org/officeDocument/2006/relationships/tags" Target="../tags/tag16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18" Type="http://schemas.openxmlformats.org/officeDocument/2006/relationships/image" Target="../media/image18.png"/><Relationship Id="rId3" Type="http://schemas.openxmlformats.org/officeDocument/2006/relationships/tags" Target="../tags/tag17.xml"/><Relationship Id="rId21" Type="http://schemas.openxmlformats.org/officeDocument/2006/relationships/image" Target="../media/image21.png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image" Target="../media/image17.png"/><Relationship Id="rId2" Type="http://schemas.openxmlformats.org/officeDocument/2006/relationships/tags" Target="../tags/tag16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24" Type="http://schemas.openxmlformats.org/officeDocument/2006/relationships/image" Target="../media/image24.png"/><Relationship Id="rId5" Type="http://schemas.openxmlformats.org/officeDocument/2006/relationships/tags" Target="../tags/tag19.xml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tags" Target="../tags/tag24.xml"/><Relationship Id="rId19" Type="http://schemas.openxmlformats.org/officeDocument/2006/relationships/image" Target="../media/image19.png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tags" Target="../tags/tag30.xml"/><Relationship Id="rId21" Type="http://schemas.openxmlformats.org/officeDocument/2006/relationships/image" Target="../media/image30.png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tags" Target="../tags/tag29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image" Target="../media/image33.png"/><Relationship Id="rId5" Type="http://schemas.openxmlformats.org/officeDocument/2006/relationships/tags" Target="../tags/tag32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tags" Target="../tags/tag37.xml"/><Relationship Id="rId19" Type="http://schemas.openxmlformats.org/officeDocument/2006/relationships/image" Target="../media/image28.png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tags" Target="../tags/tag54.xml"/><Relationship Id="rId18" Type="http://schemas.openxmlformats.org/officeDocument/2006/relationships/image" Target="../media/image41.png"/><Relationship Id="rId3" Type="http://schemas.openxmlformats.org/officeDocument/2006/relationships/tags" Target="../tags/tag44.xml"/><Relationship Id="rId21" Type="http://schemas.openxmlformats.org/officeDocument/2006/relationships/image" Target="../media/image44.png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tags" Target="../tags/tag43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24" Type="http://schemas.openxmlformats.org/officeDocument/2006/relationships/image" Target="../media/image47.png"/><Relationship Id="rId5" Type="http://schemas.openxmlformats.org/officeDocument/2006/relationships/tags" Target="../tags/tag46.xml"/><Relationship Id="rId15" Type="http://schemas.openxmlformats.org/officeDocument/2006/relationships/image" Target="../media/image31.png"/><Relationship Id="rId23" Type="http://schemas.openxmlformats.org/officeDocument/2006/relationships/image" Target="../media/image46.png"/><Relationship Id="rId10" Type="http://schemas.openxmlformats.org/officeDocument/2006/relationships/tags" Target="../tags/tag51.xml"/><Relationship Id="rId19" Type="http://schemas.openxmlformats.org/officeDocument/2006/relationships/image" Target="../media/image42.png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5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1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../media/image15.png"/><Relationship Id="rId5" Type="http://schemas.openxmlformats.org/officeDocument/2006/relationships/tags" Target="../tags/tag59.xml"/><Relationship Id="rId10" Type="http://schemas.openxmlformats.org/officeDocument/2006/relationships/image" Target="../media/image50.png"/><Relationship Id="rId4" Type="http://schemas.openxmlformats.org/officeDocument/2006/relationships/tags" Target="../tags/tag58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tags" Target="../tags/tag63.xml"/><Relationship Id="rId21" Type="http://schemas.openxmlformats.org/officeDocument/2006/relationships/image" Target="../media/image60.png"/><Relationship Id="rId7" Type="http://schemas.openxmlformats.org/officeDocument/2006/relationships/tags" Target="../tags/tag6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6.png"/><Relationship Id="rId2" Type="http://schemas.openxmlformats.org/officeDocument/2006/relationships/tags" Target="../tags/tag62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5" Type="http://schemas.openxmlformats.org/officeDocument/2006/relationships/image" Target="../media/image54.png"/><Relationship Id="rId10" Type="http://schemas.openxmlformats.org/officeDocument/2006/relationships/tags" Target="../tags/tag70.xml"/><Relationship Id="rId19" Type="http://schemas.openxmlformats.org/officeDocument/2006/relationships/image" Target="../media/image58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../media/image53.png"/><Relationship Id="rId2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tags" Target="../tags/tag74.xml"/><Relationship Id="rId21" Type="http://schemas.openxmlformats.org/officeDocument/2006/relationships/image" Target="../media/image65.png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tags" Target="../tags/tag73.xml"/><Relationship Id="rId16" Type="http://schemas.openxmlformats.org/officeDocument/2006/relationships/image" Target="../media/image39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24" Type="http://schemas.openxmlformats.org/officeDocument/2006/relationships/image" Target="../media/image68.png"/><Relationship Id="rId5" Type="http://schemas.openxmlformats.org/officeDocument/2006/relationships/tags" Target="../tags/tag76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tags" Target="../tags/tag81.xml"/><Relationship Id="rId19" Type="http://schemas.openxmlformats.org/officeDocument/2006/relationships/image" Target="../media/image63.png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tags" Target="../tags/tag85.xml"/><Relationship Id="rId22" Type="http://schemas.openxmlformats.org/officeDocument/2006/relationships/image" Target="../media/image66.png"/><Relationship Id="rId27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image" Target="../media/image74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59.png"/><Relationship Id="rId17" Type="http://schemas.openxmlformats.org/officeDocument/2006/relationships/image" Target="../media/image78.png"/><Relationship Id="rId2" Type="http://schemas.openxmlformats.org/officeDocument/2006/relationships/tags" Target="../tags/tag87.xml"/><Relationship Id="rId16" Type="http://schemas.openxmlformats.org/officeDocument/2006/relationships/image" Target="../media/image77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56.png"/><Relationship Id="rId5" Type="http://schemas.openxmlformats.org/officeDocument/2006/relationships/tags" Target="../tags/tag90.xml"/><Relationship Id="rId15" Type="http://schemas.openxmlformats.org/officeDocument/2006/relationships/image" Target="../media/image76.png"/><Relationship Id="rId10" Type="http://schemas.openxmlformats.org/officeDocument/2006/relationships/image" Target="../media/image55.png"/><Relationship Id="rId4" Type="http://schemas.openxmlformats.org/officeDocument/2006/relationships/tags" Target="../tags/tag8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-20782" y="1358596"/>
            <a:ext cx="9144000" cy="910004"/>
          </a:xfrm>
        </p:spPr>
        <p:txBody>
          <a:bodyPr>
            <a:normAutofit/>
          </a:bodyPr>
          <a:lstStyle/>
          <a:p>
            <a:r>
              <a:rPr lang="en-US" altLang="ko-KR" sz="33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Predictive Control of Rigid Body</a:t>
            </a:r>
            <a:endParaRPr lang="ko-KR" altLang="ko-KR" sz="3300" b="1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1143000" y="3957788"/>
            <a:ext cx="6858000" cy="1819337"/>
          </a:xfrm>
        </p:spPr>
        <p:txBody>
          <a:bodyPr>
            <a:normAutofit/>
          </a:bodyPr>
          <a:lstStyle/>
          <a:p>
            <a:r>
              <a:rPr lang="en-US" altLang="ko-KR" sz="2500" b="1" dirty="0" err="1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Wonshick</a:t>
            </a:r>
            <a:r>
              <a:rPr lang="en-US" altLang="ko-KR" sz="2500" b="1" dirty="0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500" b="1" dirty="0" err="1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</a:t>
            </a:r>
            <a:endParaRPr lang="en-US" altLang="ko-KR" sz="2500" b="1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500" b="1" dirty="0" smtClean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5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July 29, 2019</a:t>
            </a:r>
            <a:endParaRPr lang="ko-KR" altLang="en-US" sz="25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2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Discrete Linear Rigid Body System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03626" y="1682794"/>
            <a:ext cx="8058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Discretize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continuous system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Euler’s method with time step               :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643" y="1774507"/>
            <a:ext cx="586667" cy="1859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30" y="2315221"/>
            <a:ext cx="4234666" cy="3459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6" y="4420756"/>
            <a:ext cx="3030857" cy="25142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08" y="4420755"/>
            <a:ext cx="3041524" cy="25142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380" y="4420755"/>
            <a:ext cx="1505524" cy="25142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6" y="4904040"/>
            <a:ext cx="3803428" cy="25142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88" y="3400504"/>
            <a:ext cx="2844952" cy="24076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33413" y="3975410"/>
            <a:ext cx="839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where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65" y="3466451"/>
            <a:ext cx="380952" cy="1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2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MPC of Discrete Linear Rigid Body System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4" y="1577051"/>
            <a:ext cx="2844952" cy="2407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6940" y="2107954"/>
            <a:ext cx="727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나눔바른고딕" panose="020B0603020101020101" pitchFamily="50" charset="-127"/>
              <a:buChar char="–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 a </a:t>
            </a:r>
            <a: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 horizon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in discrete time or           in continuous time.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33" y="2206515"/>
            <a:ext cx="214857" cy="17219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544" y="2206515"/>
            <a:ext cx="361143" cy="1782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6940" y="2619864"/>
            <a:ext cx="6560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나눔바른고딕" panose="020B0603020101020101" pitchFamily="50" charset="-127"/>
              <a:buChar char="–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 sampling time                 , solve the optimization problem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90" y="2702992"/>
            <a:ext cx="702476" cy="1782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81863" y="4567738"/>
            <a:ext cx="4691284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                             and                                        ,</a:t>
            </a: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subject to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755" y="4627001"/>
            <a:ext cx="1280914" cy="249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393" y="4606699"/>
            <a:ext cx="1889524" cy="27733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047" y="6215376"/>
            <a:ext cx="1948953" cy="25142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05778" y="6160968"/>
            <a:ext cx="659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나눔바른고딕" panose="020B0603020101020101" pitchFamily="50" charset="-127"/>
              <a:buChar char="–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 take                                            over the current time interval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99" y="5030311"/>
            <a:ext cx="4376381" cy="25142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99" y="5350537"/>
            <a:ext cx="4809143" cy="25142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99" y="5675508"/>
            <a:ext cx="6396952" cy="24076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879" y="6216061"/>
            <a:ext cx="2041905" cy="26209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1" y="3147361"/>
            <a:ext cx="8409904" cy="120533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654970" y="5281740"/>
            <a:ext cx="240880" cy="308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6" t="-8345" r="68675" b="9648"/>
          <a:stretch/>
        </p:blipFill>
        <p:spPr>
          <a:xfrm>
            <a:off x="4654970" y="5375651"/>
            <a:ext cx="233364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463145" y="6356351"/>
            <a:ext cx="2057400" cy="365125"/>
          </a:xfrm>
        </p:spPr>
        <p:txBody>
          <a:bodyPr/>
          <a:lstStyle/>
          <a:p>
            <a:fld id="{7BBD0CF3-C6BB-47B1-99E2-838AE6D1D7E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53" y="1974101"/>
            <a:ext cx="8695113" cy="35257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52688" y="3152775"/>
            <a:ext cx="523875" cy="319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34" y="3188890"/>
            <a:ext cx="216381" cy="24685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914902" y="3160315"/>
            <a:ext cx="442912" cy="319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67" y="3196430"/>
            <a:ext cx="216381" cy="246857"/>
          </a:xfrm>
          <a:prstGeom prst="rect">
            <a:avLst/>
          </a:prstGeom>
        </p:spPr>
      </p:pic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MPC of Discrete Linear Rigid Body System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0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Implementation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2214" y="3603034"/>
            <a:ext cx="33377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나눔바른고딕" panose="020B0603020101020101" pitchFamily="50" charset="-127"/>
              <a:buChar char="–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MATLAB files for simulation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simul.m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sys.m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mpc.m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eference.m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dynamics_const.m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2214" y="1608881"/>
            <a:ext cx="71677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나눔바른고딕" panose="020B0603020101020101" pitchFamily="50" charset="-127"/>
              <a:buChar char="–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Experimental Setup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sampling time: h = 0.1 sec,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MPC time horizon: N = 4,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Simulation time: 10 sec,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moment-of-inertia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matrix:                                                                 .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23" y="2773823"/>
            <a:ext cx="3117714" cy="2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Implementation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0650" y="1391433"/>
            <a:ext cx="7807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나눔바른고딕" panose="020B0603020101020101" pitchFamily="50" charset="-127"/>
              <a:buChar char="–"/>
            </a:pPr>
            <a:r>
              <a:rPr lang="en-US" altLang="ko-KR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reference.m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Generate a reference trajectory that satisfies the rigid body dynamics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4" y="2294768"/>
            <a:ext cx="9102436" cy="3158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02625" y="2590285"/>
                <a:ext cx="11087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𝜓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5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625" y="2590285"/>
                <a:ext cx="1108765" cy="307777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347289" y="2803123"/>
                <a:ext cx="1135503" cy="31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40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5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289" y="2803123"/>
                <a:ext cx="1135503" cy="317844"/>
              </a:xfrm>
              <a:prstGeom prst="rect">
                <a:avLst/>
              </a:prstGeom>
              <a:blipFill>
                <a:blip r:embed="rId4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1839972" y="3034657"/>
                <a:ext cx="1135504" cy="31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sz="140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5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972" y="3034657"/>
                <a:ext cx="1135504" cy="317844"/>
              </a:xfrm>
              <a:prstGeom prst="rect">
                <a:avLst/>
              </a:prstGeom>
              <a:blipFill>
                <a:blip r:embed="rId5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42116" y="2744173"/>
                <a:ext cx="2445798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4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4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altLang="ko-KR" sz="14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4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4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4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altLang="ko-KR" sz="14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4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4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altLang="ko-KR" sz="14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116" y="2744173"/>
                <a:ext cx="2445798" cy="6847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1523052" y="3600675"/>
                <a:ext cx="986039" cy="315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40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052" y="3600675"/>
                <a:ext cx="986039" cy="3159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434975" y="4833851"/>
                <a:ext cx="108100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975" y="4833851"/>
                <a:ext cx="1081002" cy="215444"/>
              </a:xfrm>
              <a:prstGeom prst="rect">
                <a:avLst/>
              </a:prstGeom>
              <a:blipFill>
                <a:blip r:embed="rId8"/>
                <a:stretch>
                  <a:fillRect l="-5056" r="-5056" b="-3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055979" y="5035983"/>
                <a:ext cx="2767937" cy="2236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𝕀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ko-KR" altLang="en-US" sz="1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acc>
                      </m:e>
                      <m:sub>
                        <m:r>
                          <a:rPr lang="en-US" altLang="ko-KR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ko-KR" altLang="en-US" sz="1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𝕀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ko-KR" sz="14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endParaRPr lang="ko-KR" altLang="en-US" sz="1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979" y="5035983"/>
                <a:ext cx="2767937" cy="223651"/>
              </a:xfrm>
              <a:prstGeom prst="rect">
                <a:avLst/>
              </a:prstGeom>
              <a:blipFill>
                <a:blip r:embed="rId9"/>
                <a:stretch>
                  <a:fillRect l="-1542" t="-5405" b="-324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/>
              <p:cNvSpPr/>
              <p:nvPr/>
            </p:nvSpPr>
            <p:spPr>
              <a:xfrm>
                <a:off x="5257794" y="4340790"/>
                <a:ext cx="3936783" cy="719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ko-KR" sz="12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2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altLang="ko-KR" sz="12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2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2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2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2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altLang="ko-KR" sz="12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ko-KR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12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2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2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altLang="ko-KR" sz="12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ko-KR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2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2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altLang="ko-KR" sz="12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ko-KR" sz="12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altLang="ko-KR" sz="12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ko-KR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altLang="ko-KR" sz="12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12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altLang="ko-KR" sz="12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ko-KR" sz="12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altLang="ko-KR" sz="12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ko-KR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12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2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2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altLang="ko-KR" sz="12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ko-KR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2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2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altLang="ko-KR" sz="12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ko-KR" sz="12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altLang="ko-KR" sz="12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ko-KR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altLang="ko-KR" sz="12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2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altLang="ko-KR" sz="12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ko-KR" sz="12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altLang="ko-KR" sz="12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ko-KR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1200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2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직사각형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94" y="4340790"/>
                <a:ext cx="3936783" cy="7198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/>
          <p:cNvCxnSpPr/>
          <p:nvPr/>
        </p:nvCxnSpPr>
        <p:spPr>
          <a:xfrm flipV="1">
            <a:off x="5985164" y="3120967"/>
            <a:ext cx="477981" cy="30794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782643" y="4426073"/>
            <a:ext cx="604004" cy="27542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2300708" y="4385091"/>
                <a:ext cx="1510542" cy="315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ko-KR" altLang="en-US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ko-KR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sz="1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708" y="4385091"/>
                <a:ext cx="1510542" cy="315984"/>
              </a:xfrm>
              <a:prstGeom prst="rect">
                <a:avLst/>
              </a:prstGeom>
              <a:blipFill>
                <a:blip r:embed="rId11"/>
                <a:stretch>
                  <a:fillRect r="-28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직사각형 32"/>
          <p:cNvSpPr/>
          <p:nvPr/>
        </p:nvSpPr>
        <p:spPr>
          <a:xfrm>
            <a:off x="3715548" y="5820399"/>
            <a:ext cx="1601853" cy="6567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r</a:t>
            </a:r>
            <a:r>
              <a:rPr lang="en-US" altLang="ko-KR" dirty="0" err="1" smtClean="0">
                <a:solidFill>
                  <a:schemeClr val="tx1"/>
                </a:solidFill>
              </a:rPr>
              <a:t>eference.m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667731" y="5979475"/>
                <a:ext cx="7394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</a:t>
                </a:r>
                <a:r>
                  <a:rPr lang="en-US" altLang="ko-KR" sz="1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ime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𝑡</m:t>
                    </m:r>
                  </m:oMath>
                </a14:m>
                <a:endPara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731" y="5979475"/>
                <a:ext cx="739498" cy="338554"/>
              </a:xfrm>
              <a:prstGeom prst="rect">
                <a:avLst/>
              </a:prstGeom>
              <a:blipFill>
                <a:blip r:embed="rId12"/>
                <a:stretch>
                  <a:fillRect l="-4959" t="-3636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/>
          <p:cNvCxnSpPr>
            <a:stCxn id="34" idx="3"/>
            <a:endCxn id="33" idx="1"/>
          </p:cNvCxnSpPr>
          <p:nvPr/>
        </p:nvCxnSpPr>
        <p:spPr>
          <a:xfrm>
            <a:off x="3407229" y="6148752"/>
            <a:ext cx="3083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741622" y="5975945"/>
                <a:ext cx="19829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622" y="5975945"/>
                <a:ext cx="1982979" cy="338554"/>
              </a:xfrm>
              <a:prstGeom prst="rect">
                <a:avLst/>
              </a:prstGeom>
              <a:blipFill>
                <a:blip r:embed="rId13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/>
          <p:cNvCxnSpPr/>
          <p:nvPr/>
        </p:nvCxnSpPr>
        <p:spPr>
          <a:xfrm>
            <a:off x="5319571" y="6148752"/>
            <a:ext cx="4415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50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Implementation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13050" y="4535249"/>
            <a:ext cx="403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Expression for optimization variables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315" y="2199383"/>
            <a:ext cx="6396952" cy="24076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315" y="3349273"/>
            <a:ext cx="380952" cy="1417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07" y="2780887"/>
            <a:ext cx="2844952" cy="2407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07" y="3112883"/>
            <a:ext cx="4120381" cy="2407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07" y="3405811"/>
            <a:ext cx="4126476" cy="240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46480" y="3706537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80" y="3706537"/>
                <a:ext cx="125034" cy="276999"/>
              </a:xfrm>
              <a:prstGeom prst="rect">
                <a:avLst/>
              </a:prstGeom>
              <a:blipFill>
                <a:blip r:embed="rId17"/>
                <a:stretch>
                  <a:fillRect l="-42857" r="-3809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07" y="3968333"/>
            <a:ext cx="5884952" cy="24076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213050" y="1543833"/>
            <a:ext cx="64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나눔바른고딕" panose="020B0603020101020101" pitchFamily="50" charset="-127"/>
              <a:buChar char="–"/>
            </a:pPr>
            <a:r>
              <a:rPr lang="en-US" altLang="ko-KR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dynamic_const.m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Generate MPC constraints related to rigid body dynamics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00" y="4970949"/>
            <a:ext cx="3424000" cy="25142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125" y="5269661"/>
            <a:ext cx="4320000" cy="24076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621" y="5535742"/>
            <a:ext cx="4326095" cy="24076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93" y="6168860"/>
            <a:ext cx="6084571" cy="240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329118" y="5894009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118" y="5894009"/>
                <a:ext cx="125034" cy="276999"/>
              </a:xfrm>
              <a:prstGeom prst="rect">
                <a:avLst/>
              </a:prstGeom>
              <a:blipFill>
                <a:blip r:embed="rId23"/>
                <a:stretch>
                  <a:fillRect l="-42857" r="-3809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52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Implementation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0313" y="2318862"/>
            <a:ext cx="278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Expression in affine form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13050" y="1543833"/>
            <a:ext cx="23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나눔바른고딕" panose="020B0603020101020101" pitchFamily="50" charset="-127"/>
              <a:buChar char="–"/>
            </a:pPr>
            <a:r>
              <a:rPr lang="en-US" altLang="ko-KR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dynamic_const.m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3" y="3130340"/>
            <a:ext cx="5875425" cy="125476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79" y="2503528"/>
            <a:ext cx="761332" cy="2508389"/>
          </a:xfrm>
          <a:prstGeom prst="rect">
            <a:avLst/>
          </a:prstGeom>
        </p:spPr>
      </p:pic>
      <p:cxnSp>
        <p:nvCxnSpPr>
          <p:cNvPr id="33" name="직선 연결선 32"/>
          <p:cNvCxnSpPr>
            <a:stCxn id="27" idx="0"/>
            <a:endCxn id="27" idx="2"/>
          </p:cNvCxnSpPr>
          <p:nvPr/>
        </p:nvCxnSpPr>
        <p:spPr>
          <a:xfrm>
            <a:off x="3409046" y="3130340"/>
            <a:ext cx="0" cy="1254767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6506045" y="3774349"/>
            <a:ext cx="629200" cy="572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532" y="3122025"/>
            <a:ext cx="1558155" cy="125476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283" y="4752182"/>
            <a:ext cx="368762" cy="25447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02" y="5153091"/>
            <a:ext cx="210286" cy="17219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560" y="4758277"/>
            <a:ext cx="284952" cy="24838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60" y="6043413"/>
            <a:ext cx="1252571" cy="25447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213050" y="5637950"/>
            <a:ext cx="219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Equality constraint: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84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Implementation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213050" y="1543833"/>
                <a:ext cx="27013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나눔바른고딕" panose="020B0603020101020101" pitchFamily="50" charset="-127"/>
                  <a:buChar char="–"/>
                </a:pPr>
                <a:r>
                  <a:rPr lang="en-US" altLang="ko-KR" b="1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dynamic_const.m (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𝟏</m:t>
                    </m:r>
                  </m:oMath>
                </a14:m>
                <a:r>
                  <a:rPr lang="en-US" altLang="ko-KR" b="1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050" y="1543833"/>
                <a:ext cx="2701317" cy="369332"/>
              </a:xfrm>
              <a:prstGeom prst="rect">
                <a:avLst/>
              </a:prstGeom>
              <a:blipFill>
                <a:blip r:embed="rId4"/>
                <a:stretch>
                  <a:fillRect l="-1580" t="-6557" r="-903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13" y="1948833"/>
            <a:ext cx="7711699" cy="4524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90719" y="2936376"/>
                <a:ext cx="4301690" cy="335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accent5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𝑘h</m:t>
                    </m:r>
                    <m:r>
                      <a:rPr lang="en-US" altLang="ko-KR" sz="14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ko-KR" sz="1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719" y="2936376"/>
                <a:ext cx="4301690" cy="335476"/>
              </a:xfrm>
              <a:prstGeom prst="rect">
                <a:avLst/>
              </a:prstGeom>
              <a:blipFill>
                <a:blip r:embed="rId6"/>
                <a:stretch>
                  <a:fillRect l="-426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2390234" y="3123171"/>
                <a:ext cx="12165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234" y="3123171"/>
                <a:ext cx="1216550" cy="307777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2390234" y="3324462"/>
                <a:ext cx="122136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234" y="3324462"/>
                <a:ext cx="1221360" cy="307777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4675093" y="4912024"/>
                <a:ext cx="20905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093" y="4912024"/>
                <a:ext cx="2090572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5387478" y="4381854"/>
                <a:ext cx="2080121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ko-KR" altLang="en-US" sz="1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478" y="4381854"/>
                <a:ext cx="2080121" cy="501997"/>
              </a:xfrm>
              <a:prstGeom prst="rect">
                <a:avLst/>
              </a:prstGeom>
              <a:blipFill>
                <a:blip r:embed="rId10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오른쪽 화살표 11"/>
          <p:cNvSpPr/>
          <p:nvPr/>
        </p:nvSpPr>
        <p:spPr>
          <a:xfrm>
            <a:off x="7514705" y="4595269"/>
            <a:ext cx="232756" cy="141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694285" y="4381854"/>
                <a:ext cx="125669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altLang="ko-KR" sz="1400" b="0" dirty="0" err="1" smtClean="0">
                    <a:solidFill>
                      <a:schemeClr val="accent5"/>
                    </a:solidFill>
                  </a:rPr>
                  <a:t>A_temp</a:t>
                </a:r>
                <a:r>
                  <a:rPr lang="en-US" altLang="ko-KR" sz="1400" b="0" dirty="0" smtClean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400" b="0" dirty="0" smtClean="0">
                    <a:solidFill>
                      <a:schemeClr val="accent5"/>
                    </a:solidFill>
                  </a:rPr>
                  <a:t/>
                </a:r>
                <a:br>
                  <a:rPr lang="en-US" altLang="ko-KR" sz="1400" b="0" dirty="0" smtClean="0">
                    <a:solidFill>
                      <a:schemeClr val="accent5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5"/>
                  </a:solidFill>
                </a:endParaRPr>
              </a:p>
              <a:p>
                <a:endParaRPr lang="ko-KR" altLang="en-US" sz="1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285" y="4381854"/>
                <a:ext cx="1256691" cy="738664"/>
              </a:xfrm>
              <a:prstGeom prst="rect">
                <a:avLst/>
              </a:prstGeom>
              <a:blipFill>
                <a:blip r:embed="rId11"/>
                <a:stretch>
                  <a:fillRect l="-1456" t="-16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3065562" y="4898685"/>
                <a:ext cx="151451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𝑘h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562" y="4898685"/>
                <a:ext cx="1514517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오른쪽 화살표 28"/>
          <p:cNvSpPr/>
          <p:nvPr/>
        </p:nvSpPr>
        <p:spPr>
          <a:xfrm>
            <a:off x="4507668" y="4998020"/>
            <a:ext cx="232756" cy="141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31"/>
          <a:stretch/>
        </p:blipFill>
        <p:spPr>
          <a:xfrm>
            <a:off x="4882083" y="5489296"/>
            <a:ext cx="2474941" cy="103699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02"/>
          <a:stretch/>
        </p:blipFill>
        <p:spPr>
          <a:xfrm flipH="1">
            <a:off x="7313708" y="5480902"/>
            <a:ext cx="58188" cy="103699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787530" y="5402437"/>
            <a:ext cx="2727175" cy="122197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93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2035376"/>
            <a:ext cx="8248573" cy="34620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Implementation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213050" y="1543833"/>
                <a:ext cx="27013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나눔바른고딕" panose="020B0603020101020101" pitchFamily="50" charset="-127"/>
                  <a:buChar char="–"/>
                </a:pPr>
                <a:r>
                  <a:rPr lang="en-US" altLang="ko-KR" b="1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dynamic_const.m (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𝟐</m:t>
                    </m:r>
                  </m:oMath>
                </a14:m>
                <a:r>
                  <a:rPr lang="en-US" altLang="ko-KR" b="1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050" y="1543833"/>
                <a:ext cx="2701317" cy="369332"/>
              </a:xfrm>
              <a:prstGeom prst="rect">
                <a:avLst/>
              </a:prstGeom>
              <a:blipFill>
                <a:blip r:embed="rId6"/>
                <a:stretch>
                  <a:fillRect l="-1580" t="-6557" r="-903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5964645" y="1996373"/>
                <a:ext cx="102810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h𝐵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645" y="1996373"/>
                <a:ext cx="102810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4058100" y="1998103"/>
                <a:ext cx="169065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h𝐵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𝑘h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h𝐵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100" y="1998103"/>
                <a:ext cx="169065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오른쪽 화살표 24"/>
          <p:cNvSpPr/>
          <p:nvPr/>
        </p:nvSpPr>
        <p:spPr>
          <a:xfrm>
            <a:off x="5731889" y="2081156"/>
            <a:ext cx="232756" cy="141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992747" y="1675161"/>
            <a:ext cx="2147455" cy="985380"/>
            <a:chOff x="5515238" y="3534776"/>
            <a:chExt cx="2448354" cy="1056360"/>
          </a:xfrm>
        </p:grpSpPr>
        <p:pic>
          <p:nvPicPr>
            <p:cNvPr id="26" name="그림 2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7" r="-648"/>
            <a:stretch/>
          </p:blipFill>
          <p:spPr>
            <a:xfrm>
              <a:off x="5519650" y="3554139"/>
              <a:ext cx="2443942" cy="1036997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40" r="-648"/>
            <a:stretch/>
          </p:blipFill>
          <p:spPr>
            <a:xfrm flipH="1">
              <a:off x="5515238" y="3534776"/>
              <a:ext cx="102351" cy="103699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6960953" y="1568583"/>
            <a:ext cx="2183048" cy="115938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931265" y="2402193"/>
            <a:ext cx="2029688" cy="572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직사각형 32"/>
              <p:cNvSpPr/>
              <p:nvPr/>
            </p:nvSpPr>
            <p:spPr>
              <a:xfrm>
                <a:off x="4435891" y="3360219"/>
                <a:ext cx="3925177" cy="335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h𝑤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𝑘h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</m:e>
                          </m:d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</m:e>
                          </m:d>
                        </m:e>
                      </m:d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𝑘h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891" y="3360219"/>
                <a:ext cx="3925177" cy="335476"/>
              </a:xfrm>
              <a:prstGeom prst="rect">
                <a:avLst/>
              </a:prstGeom>
              <a:blipFill>
                <a:blip r:embed="rId10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107396" y="1683257"/>
                <a:ext cx="2588657" cy="409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b="0" dirty="0" smtClean="0">
                    <a:solidFill>
                      <a:schemeClr val="accent5"/>
                    </a:solidFill>
                  </a:rPr>
                  <a:t>B_temp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ko-KR" altLang="en-US" sz="1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396" y="1683257"/>
                <a:ext cx="2588657" cy="409086"/>
              </a:xfrm>
              <a:prstGeom prst="rect">
                <a:avLst/>
              </a:prstGeom>
              <a:blipFill>
                <a:blip r:embed="rId11"/>
                <a:stretch>
                  <a:fillRect l="-708" b="-59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그룹 42"/>
          <p:cNvGrpSpPr/>
          <p:nvPr/>
        </p:nvGrpSpPr>
        <p:grpSpPr>
          <a:xfrm>
            <a:off x="2812808" y="3999433"/>
            <a:ext cx="1101559" cy="1059064"/>
            <a:chOff x="3437190" y="3932931"/>
            <a:chExt cx="1346234" cy="1305986"/>
          </a:xfrm>
        </p:grpSpPr>
        <p:pic>
          <p:nvPicPr>
            <p:cNvPr id="38" name="그림 3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01"/>
            <a:stretch/>
          </p:blipFill>
          <p:spPr>
            <a:xfrm>
              <a:off x="3437190" y="3932931"/>
              <a:ext cx="1346234" cy="1254767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3555220" y="3969400"/>
              <a:ext cx="127648" cy="192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857639" y="4173517"/>
              <a:ext cx="127648" cy="192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857639" y="4414103"/>
              <a:ext cx="127648" cy="192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729991" y="5046086"/>
              <a:ext cx="127648" cy="192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769042" y="3928507"/>
            <a:ext cx="1221067" cy="115938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2547075" y="4266990"/>
            <a:ext cx="221967" cy="572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3742350" y="5990578"/>
            <a:ext cx="2065502" cy="6567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dynamic_ </a:t>
            </a:r>
            <a:r>
              <a:rPr lang="en-US" altLang="ko-KR" dirty="0" err="1" smtClean="0">
                <a:solidFill>
                  <a:schemeClr val="tx1"/>
                </a:solidFill>
              </a:rPr>
              <a:t>const.m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643329" y="5739343"/>
                <a:ext cx="1665136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time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𝑡</m:t>
                    </m:r>
                  </m:oMath>
                </a14:m>
                <a:endParaRPr lang="en-US" altLang="ko-KR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</a:t>
                </a:r>
                <a:r>
                  <a:rPr lang="en-US" altLang="ko-KR" sz="1600" b="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urrent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sampling time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h</m:t>
                    </m:r>
                  </m:oMath>
                </a14:m>
                <a:endParaRPr lang="en-US" altLang="ko-KR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</a:t>
                </a:r>
                <a:r>
                  <a:rPr lang="en-US" altLang="ko-KR" sz="1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ime horizon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𝑁</m:t>
                    </m:r>
                  </m:oMath>
                </a14:m>
                <a:endParaRPr lang="en-US" altLang="ko-KR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329" y="5739343"/>
                <a:ext cx="1665136" cy="1815882"/>
              </a:xfrm>
              <a:prstGeom prst="rect">
                <a:avLst/>
              </a:prstGeom>
              <a:blipFill>
                <a:blip r:embed="rId13"/>
                <a:stretch>
                  <a:fillRect l="-2198" t="-6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/>
          <p:cNvCxnSpPr>
            <a:endCxn id="55" idx="1"/>
          </p:cNvCxnSpPr>
          <p:nvPr/>
        </p:nvCxnSpPr>
        <p:spPr>
          <a:xfrm>
            <a:off x="3308465" y="6318931"/>
            <a:ext cx="433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5810021" y="6318931"/>
            <a:ext cx="4415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336081" y="6183236"/>
                <a:ext cx="817019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081" y="6183236"/>
                <a:ext cx="817019" cy="298415"/>
              </a:xfrm>
              <a:prstGeom prst="rect">
                <a:avLst/>
              </a:prstGeom>
              <a:blipFill>
                <a:blip r:embed="rId14"/>
                <a:stretch>
                  <a:fillRect l="-5970" r="-2239" b="-204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직사각형 64"/>
          <p:cNvSpPr/>
          <p:nvPr/>
        </p:nvSpPr>
        <p:spPr>
          <a:xfrm>
            <a:off x="799109" y="4767522"/>
            <a:ext cx="1136665" cy="56093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89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Implementation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13050" y="1543833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나눔바른고딕" panose="020B0603020101020101" pitchFamily="50" charset="-127"/>
              <a:buChar char="–"/>
            </a:pP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</a:t>
            </a:r>
            <a:r>
              <a:rPr lang="en-US" altLang="ko-KR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pc.m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407" y="1958467"/>
            <a:ext cx="2672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Kronecker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product       :     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0288" y="2363467"/>
            <a:ext cx="5062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Given                          and                       ,  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211" y="2450609"/>
            <a:ext cx="1008485" cy="177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361" y="2450609"/>
            <a:ext cx="960000" cy="1773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173" y="2790732"/>
            <a:ext cx="3882566" cy="8790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32" y="2046817"/>
            <a:ext cx="169143" cy="16914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5400000">
            <a:off x="4503583" y="3806467"/>
            <a:ext cx="264647" cy="211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132745" y="4044340"/>
            <a:ext cx="288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MATLAB function: </a:t>
            </a:r>
            <a:r>
              <a:rPr lang="en-US" altLang="ko-KR" dirty="0" err="1" smtClean="0"/>
              <a:t>kron</a:t>
            </a:r>
            <a:r>
              <a:rPr lang="en-US" altLang="ko-KR" dirty="0" smtClean="0"/>
              <a:t>(M,N)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452647" y="4514640"/>
            <a:ext cx="1192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</a:t>
            </a:r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mincon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0"/>
          <a:srcRect b="21634"/>
          <a:stretch/>
        </p:blipFill>
        <p:spPr>
          <a:xfrm>
            <a:off x="2359211" y="4919640"/>
            <a:ext cx="4895029" cy="193836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311400" y="4892675"/>
            <a:ext cx="4346575" cy="2730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11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463145" y="6356351"/>
            <a:ext cx="2057400" cy="365125"/>
          </a:xfrm>
        </p:spPr>
        <p:txBody>
          <a:bodyPr/>
          <a:lstStyle/>
          <a:p>
            <a:fld id="{7BBD0CF3-C6BB-47B1-99E2-838AE6D1D7E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Recap: Linear Model Predictive Control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9158" y="2828171"/>
            <a:ext cx="727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나눔바른고딕" panose="020B0603020101020101" pitchFamily="50" charset="-127"/>
              <a:buChar char="–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 a </a:t>
            </a:r>
            <a: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 horizon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in discrete time or           in continuous time.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51" y="2926732"/>
            <a:ext cx="214857" cy="1721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62" y="2926732"/>
            <a:ext cx="361143" cy="17828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29158" y="3272345"/>
            <a:ext cx="6560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나눔바른고딕" panose="020B0603020101020101" pitchFamily="50" charset="-127"/>
              <a:buChar char="–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 sampling time                 , solve the optimization problem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908" y="3355473"/>
            <a:ext cx="702476" cy="17828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29157" y="1331810"/>
            <a:ext cx="620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나눔바른고딕" panose="020B0603020101020101" pitchFamily="50" charset="-127"/>
              <a:buChar char="–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Continuous linear system and discretized linear system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아래쪽 화살표 30"/>
          <p:cNvSpPr/>
          <p:nvPr/>
        </p:nvSpPr>
        <p:spPr>
          <a:xfrm>
            <a:off x="4468553" y="2125672"/>
            <a:ext cx="273594" cy="224444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4742147" y="2024747"/>
            <a:ext cx="1207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Discretization</a:t>
            </a:r>
            <a:br>
              <a:rPr lang="en-US" altLang="ko-KR" sz="1100" b="1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100" b="1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time step h</a:t>
            </a:r>
            <a:endParaRPr lang="ko-KR" altLang="en-US" sz="1100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12720" y="1732885"/>
            <a:ext cx="3863340" cy="997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24" y="3630725"/>
            <a:ext cx="8252952" cy="74057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48612" y="4424353"/>
            <a:ext cx="4691284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                             and                                        ,</a:t>
            </a: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subject to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04" y="4483616"/>
            <a:ext cx="1280914" cy="2496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142" y="4463314"/>
            <a:ext cx="1889524" cy="27733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02" y="4935663"/>
            <a:ext cx="2761143" cy="233143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48" y="5229505"/>
            <a:ext cx="3149714" cy="231619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807997" y="5990733"/>
            <a:ext cx="2418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나눔바른고딕" panose="020B0603020101020101" pitchFamily="50" charset="-127"/>
              <a:buChar char="–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denote solution by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299" y="6030027"/>
            <a:ext cx="2120228" cy="290743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28" y="6492349"/>
            <a:ext cx="1010286" cy="26209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79" y="6512149"/>
            <a:ext cx="1948952" cy="251429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07997" y="6457852"/>
            <a:ext cx="567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나눔바른고딕" panose="020B0603020101020101" pitchFamily="50" charset="-127"/>
              <a:buChar char="–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 take                         over the current time interval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910" y="1804941"/>
            <a:ext cx="3669333" cy="251429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908" y="2384613"/>
            <a:ext cx="2925714" cy="24076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762" y="5493405"/>
            <a:ext cx="6477714" cy="24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8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9346" y="2235243"/>
            <a:ext cx="6027022" cy="30193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Implementation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13050" y="1543833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나눔바른고딕" panose="020B0603020101020101" pitchFamily="50" charset="-127"/>
              <a:buChar char="–"/>
            </a:pPr>
            <a:r>
              <a:rPr lang="en-US" altLang="ko-KR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mpc.m</a:t>
            </a:r>
            <a: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472857" y="2441864"/>
                <a:ext cx="235179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,  </m:t>
                      </m:r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=0,⋯,</m:t>
                      </m:r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57" y="2441864"/>
                <a:ext cx="2351798" cy="215444"/>
              </a:xfrm>
              <a:prstGeom prst="rect">
                <a:avLst/>
              </a:prstGeom>
              <a:blipFill>
                <a:blip r:embed="rId9"/>
                <a:stretch>
                  <a:fillRect l="-2073" r="-1036" b="-3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40211" y="2611392"/>
                <a:ext cx="3503267" cy="658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−1)×(</m:t>
                        </m:r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altLang="ko-KR" sz="1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sz="1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4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×6(</m:t>
                        </m:r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</m:oMath>
                </a14:m>
                <a:r>
                  <a:rPr lang="ko-KR" altLang="en-US" sz="1400" dirty="0" smtClean="0">
                    <a:solidFill>
                      <a:schemeClr val="accent5"/>
                    </a:solidFill>
                  </a:rPr>
                  <a:t> </a:t>
                </a:r>
                <a:endParaRPr lang="ko-KR" altLang="en-US" sz="1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211" y="2611392"/>
                <a:ext cx="3503267" cy="658835"/>
              </a:xfrm>
              <a:prstGeom prst="rect">
                <a:avLst/>
              </a:prstGeom>
              <a:blipFill>
                <a:blip r:embed="rId10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/>
          <p:cNvCxnSpPr/>
          <p:nvPr/>
        </p:nvCxnSpPr>
        <p:spPr>
          <a:xfrm>
            <a:off x="3449782" y="2803467"/>
            <a:ext cx="2198974" cy="7740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30341" y="2940810"/>
                <a:ext cx="239277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,  </m:t>
                      </m:r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=0,⋯,</m:t>
                      </m:r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341" y="2940810"/>
                <a:ext cx="2392771" cy="215444"/>
              </a:xfrm>
              <a:prstGeom prst="rect">
                <a:avLst/>
              </a:prstGeom>
              <a:blipFill>
                <a:blip r:embed="rId11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4319153" y="3116338"/>
                <a:ext cx="96026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153" y="3116338"/>
                <a:ext cx="960263" cy="307777"/>
              </a:xfrm>
              <a:prstGeom prst="rect">
                <a:avLst/>
              </a:prstGeom>
              <a:blipFill>
                <a:blip r:embed="rId1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1637607" y="3352107"/>
            <a:ext cx="1022466" cy="29094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199293" y="4092391"/>
            <a:ext cx="108183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Cost function</a:t>
            </a:r>
            <a:endParaRPr lang="ko-KR" altLang="en-US" sz="1400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38894" y="4576849"/>
            <a:ext cx="587434" cy="21663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551" y="3497580"/>
            <a:ext cx="761332" cy="250838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715" y="4665679"/>
            <a:ext cx="210286" cy="17219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91" t="-9823" r="26427" b="11825"/>
          <a:stretch/>
        </p:blipFill>
        <p:spPr>
          <a:xfrm>
            <a:off x="7885001" y="4627083"/>
            <a:ext cx="232757" cy="249381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2381251" y="4091677"/>
            <a:ext cx="115811" cy="261724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660879" y="4576848"/>
            <a:ext cx="246982" cy="333285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097" y="5071956"/>
            <a:ext cx="194743" cy="222171"/>
          </a:xfrm>
          <a:prstGeom prst="rect">
            <a:avLst/>
          </a:prstGeom>
          <a:ln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2148840" y="5078683"/>
            <a:ext cx="81105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 only </a:t>
            </a:r>
            <a:endParaRPr lang="ko-KR" altLang="en-US" sz="1400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91188" y="3743399"/>
            <a:ext cx="297645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1400" dirty="0" smtClean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nitial estimated solution for </a:t>
            </a:r>
            <a:r>
              <a:rPr lang="en-US" altLang="ko-KR" sz="1400" dirty="0" err="1" smtClean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fmincon</a:t>
            </a:r>
            <a:endParaRPr lang="ko-KR" altLang="en-US" sz="1400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7350" y="5017770"/>
            <a:ext cx="287286" cy="34925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4639131" y="4793485"/>
            <a:ext cx="847394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319153" y="4821371"/>
                <a:ext cx="1525482" cy="447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400" dirty="0" smtClean="0">
                    <a:solidFill>
                      <a:schemeClr val="accent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Equality constraint</a:t>
                </a:r>
                <a:br>
                  <a:rPr lang="en-US" altLang="ko-KR" sz="1400" dirty="0" smtClean="0">
                    <a:solidFill>
                      <a:schemeClr val="accent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r>
                  <a:rPr lang="en-US" altLang="ko-KR" sz="1400" dirty="0" smtClean="0">
                    <a:solidFill>
                      <a:schemeClr val="accent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𝐴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𝑒𝑞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altLang="ko-KR" sz="1400" dirty="0" smtClean="0">
                    <a:solidFill>
                      <a:schemeClr val="accent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ko-KR" altLang="en-US" sz="1400" dirty="0">
                  <a:solidFill>
                    <a:schemeClr val="accent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153" y="4821371"/>
                <a:ext cx="1525482" cy="447495"/>
              </a:xfrm>
              <a:prstGeom prst="rect">
                <a:avLst/>
              </a:prstGeom>
              <a:blipFill>
                <a:blip r:embed="rId17"/>
                <a:stretch>
                  <a:fillRect l="-6800" t="-12329" r="-6400" b="-232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/>
          <p:cNvSpPr/>
          <p:nvPr/>
        </p:nvSpPr>
        <p:spPr>
          <a:xfrm>
            <a:off x="3791188" y="5953203"/>
            <a:ext cx="2065502" cy="6567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mpc.m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700043" y="5701968"/>
                <a:ext cx="1665136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time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𝑡</m:t>
                    </m:r>
                  </m:oMath>
                </a14:m>
                <a:endParaRPr lang="en-US" altLang="ko-KR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</a:t>
                </a:r>
                <a:r>
                  <a:rPr lang="en-US" altLang="ko-KR" sz="1600" b="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urrent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sampling time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h</m:t>
                    </m:r>
                  </m:oMath>
                </a14:m>
                <a:endParaRPr lang="en-US" altLang="ko-KR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</a:t>
                </a:r>
                <a:r>
                  <a:rPr lang="en-US" altLang="ko-KR" sz="16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ime horizon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𝑁</m:t>
                    </m:r>
                  </m:oMath>
                </a14:m>
                <a:endParaRPr lang="en-US" altLang="ko-KR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043" y="5701968"/>
                <a:ext cx="1665136" cy="1815882"/>
              </a:xfrm>
              <a:prstGeom prst="rect">
                <a:avLst/>
              </a:prstGeom>
              <a:blipFill>
                <a:blip r:embed="rId18"/>
                <a:stretch>
                  <a:fillRect l="-2198" t="-6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/>
          <p:cNvCxnSpPr>
            <a:endCxn id="38" idx="1"/>
          </p:cNvCxnSpPr>
          <p:nvPr/>
        </p:nvCxnSpPr>
        <p:spPr>
          <a:xfrm>
            <a:off x="3357303" y="6281556"/>
            <a:ext cx="433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5858859" y="6281556"/>
            <a:ext cx="4415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그림 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391" y="6167950"/>
            <a:ext cx="194743" cy="222171"/>
          </a:xfrm>
          <a:prstGeom prst="rect">
            <a:avLst/>
          </a:prstGeom>
          <a:ln>
            <a:noFill/>
          </a:ln>
        </p:spPr>
      </p:pic>
      <p:pic>
        <p:nvPicPr>
          <p:cNvPr id="45" name="그림 4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691" y="6155829"/>
            <a:ext cx="635429" cy="2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3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Implementation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13050" y="1543833"/>
            <a:ext cx="5040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나눔바른고딕" panose="020B0603020101020101" pitchFamily="50" charset="-127"/>
              <a:buChar char="–"/>
            </a:pPr>
            <a:r>
              <a:rPr lang="en-US" altLang="ko-KR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sys.m</a:t>
            </a:r>
            <a: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function for rigid body simulation of ode45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2381250"/>
            <a:ext cx="8280842" cy="27470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79220" y="2519143"/>
                <a:ext cx="3794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220" y="2519143"/>
                <a:ext cx="379463" cy="215444"/>
              </a:xfrm>
              <a:prstGeom prst="rect">
                <a:avLst/>
              </a:prstGeom>
              <a:blipFill>
                <a:blip r:embed="rId5"/>
                <a:stretch>
                  <a:fillRect l="-9677" r="-17742" b="-30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379220" y="2748834"/>
                <a:ext cx="38427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220" y="2748834"/>
                <a:ext cx="384271" cy="215444"/>
              </a:xfrm>
              <a:prstGeom prst="rect">
                <a:avLst/>
              </a:prstGeom>
              <a:blipFill>
                <a:blip r:embed="rId6"/>
                <a:stretch>
                  <a:fillRect l="-9524" r="-15873" b="-3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86000" y="3131820"/>
                <a:ext cx="5869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𝑘h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131820"/>
                <a:ext cx="586956" cy="215444"/>
              </a:xfrm>
              <a:prstGeom prst="rect">
                <a:avLst/>
              </a:prstGeom>
              <a:blipFill>
                <a:blip r:embed="rId7"/>
                <a:stretch>
                  <a:fillRect l="-3125" r="-9375" b="-3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423078" y="3349458"/>
                <a:ext cx="20951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𝑘h</m:t>
                      </m:r>
                      <m:r>
                        <a:rPr lang="en-US" altLang="ko-KR" sz="1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078" y="3349458"/>
                <a:ext cx="2095125" cy="215444"/>
              </a:xfrm>
              <a:prstGeom prst="rect">
                <a:avLst/>
              </a:prstGeom>
              <a:blipFill>
                <a:blip r:embed="rId8"/>
                <a:stretch>
                  <a:fillRect l="-581" r="-2616" b="-30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타원 9"/>
          <p:cNvSpPr/>
          <p:nvPr/>
        </p:nvSpPr>
        <p:spPr>
          <a:xfrm>
            <a:off x="2070908" y="2395138"/>
            <a:ext cx="117764" cy="125357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006917" y="2101487"/>
                <a:ext cx="12195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ko-KR" altLang="en-US" sz="1400" dirty="0" smtClean="0">
                    <a:solidFill>
                      <a:schemeClr val="accent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400" dirty="0" smtClean="0">
                    <a:solidFill>
                      <a:schemeClr val="accent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from MPC</a:t>
                </a:r>
                <a:endParaRPr lang="ko-KR" altLang="en-US" sz="1400" dirty="0">
                  <a:solidFill>
                    <a:schemeClr val="accent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917" y="2101487"/>
                <a:ext cx="1219565" cy="307777"/>
              </a:xfrm>
              <a:prstGeom prst="rect">
                <a:avLst/>
              </a:prstGeom>
              <a:blipFill>
                <a:blip r:embed="rId9"/>
                <a:stretch>
                  <a:fillRect t="-4000" r="-5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152039" y="4086088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Rigid Body Dynamics</a:t>
            </a:r>
            <a:endParaRPr lang="ko-KR" altLang="en-US" sz="1400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5780" y="3347264"/>
            <a:ext cx="289560" cy="2176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47" y="5320561"/>
            <a:ext cx="1948953" cy="25142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86678" y="5266153"/>
            <a:ext cx="659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나눔바른고딕" panose="020B0603020101020101" pitchFamily="50" charset="-127"/>
              <a:buChar char="–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 take                                            over the current time interval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779" y="5321246"/>
            <a:ext cx="2041905" cy="26209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65760" y="5266153"/>
            <a:ext cx="8465820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2707584" y="4329168"/>
            <a:ext cx="239305" cy="2176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93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Implementation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0650" y="1391433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나눔바른고딕" panose="020B0603020101020101" pitchFamily="50" charset="-127"/>
              <a:buChar char="–"/>
            </a:pP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</a:t>
            </a:r>
            <a:r>
              <a:rPr lang="en-US" altLang="ko-KR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imul.m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24" y="1370033"/>
            <a:ext cx="5850663" cy="53806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20393" y="2502131"/>
            <a:ext cx="1076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initial state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757859" y="3295652"/>
                <a:ext cx="23076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accent5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𝑘h</m:t>
                    </m:r>
                    <m:r>
                      <a:rPr lang="en-US" altLang="ko-KR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altLang="ko-KR" sz="1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ko-KR" altLang="en-US" sz="1400" dirty="0">
                  <a:solidFill>
                    <a:schemeClr val="accent5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859" y="3295652"/>
                <a:ext cx="2307619" cy="307777"/>
              </a:xfrm>
              <a:prstGeom prst="rect">
                <a:avLst/>
              </a:prstGeom>
              <a:blipFill>
                <a:blip r:embed="rId3"/>
                <a:stretch>
                  <a:fillRect l="-792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768033" y="3496097"/>
                <a:ext cx="33902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accent5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</a:t>
                </a:r>
                <a:r>
                  <a:rPr lang="en-US" altLang="ko-KR" sz="1400" dirty="0" smtClean="0">
                    <a:solidFill>
                      <a:schemeClr val="accent5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enerate reference trajectory at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𝑡</m:t>
                    </m:r>
                    <m:r>
                      <a:rPr lang="en-US" altLang="ko-KR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𝑘h</m:t>
                    </m:r>
                  </m:oMath>
                </a14:m>
                <a:endParaRPr lang="ko-KR" altLang="en-US" sz="1400" dirty="0">
                  <a:solidFill>
                    <a:schemeClr val="accent5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033" y="3496097"/>
                <a:ext cx="3390223" cy="307777"/>
              </a:xfrm>
              <a:prstGeom prst="rect">
                <a:avLst/>
              </a:prstGeom>
              <a:blipFill>
                <a:blip r:embed="rId4"/>
                <a:stretch>
                  <a:fillRect l="-54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22313" y="3697240"/>
                <a:ext cx="24306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=</m:t>
                      </m:r>
                      <m:r>
                        <a:rPr lang="ko-KR" altLang="en-US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𝛿</m:t>
                      </m:r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𝑥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𝑘h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(</m:t>
                      </m:r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𝑘h</m:t>
                      </m:r>
                      <m:r>
                        <a:rPr lang="en-US" altLang="ko-KR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5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313" y="3697240"/>
                <a:ext cx="2430665" cy="307777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801285" y="3903964"/>
                <a:ext cx="1160959" cy="308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accent5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</a:t>
                </a:r>
                <a:r>
                  <a:rPr lang="en-US" altLang="ko-KR" sz="1400" dirty="0" smtClean="0">
                    <a:solidFill>
                      <a:schemeClr val="accent5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enerate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SupPr>
                      <m:e>
                        <m:r>
                          <a:rPr lang="en-US" altLang="ko-KR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𝑘</m:t>
                        </m:r>
                      </m:sub>
                      <m:sup>
                        <m:r>
                          <a:rPr lang="en-US" altLang="ko-KR" sz="1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∗</m:t>
                        </m:r>
                      </m:sup>
                    </m:sSubSup>
                  </m:oMath>
                </a14:m>
                <a:endParaRPr lang="ko-KR" altLang="en-US" sz="1400" dirty="0">
                  <a:solidFill>
                    <a:schemeClr val="accent5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285" y="3903964"/>
                <a:ext cx="1160959" cy="308418"/>
              </a:xfrm>
              <a:prstGeom prst="rect">
                <a:avLst/>
              </a:prstGeom>
              <a:blipFill>
                <a:blip r:embed="rId6"/>
                <a:stretch>
                  <a:fillRect l="-1579"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629262" y="4077580"/>
                <a:ext cx="1836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accent5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</a:t>
                </a:r>
                <a:r>
                  <a:rPr lang="en-US" altLang="ko-KR" sz="1400" dirty="0" smtClean="0">
                    <a:solidFill>
                      <a:schemeClr val="accent5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imulate with ode45</a:t>
                </a:r>
                <a:br>
                  <a:rPr lang="en-US" altLang="ko-KR" sz="1400" dirty="0" smtClean="0">
                    <a:solidFill>
                      <a:schemeClr val="accent5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r>
                  <a:rPr lang="en-US" altLang="ko-KR" sz="1400" dirty="0" smtClean="0">
                    <a:solidFill>
                      <a:schemeClr val="accent5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in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𝑘h</m:t>
                    </m:r>
                    <m:r>
                      <a:rPr lang="en-US" altLang="ko-KR" sz="1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sz="1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ko-KR" sz="1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sz="1400" dirty="0" smtClean="0">
                    <a:solidFill>
                      <a:schemeClr val="accent5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endParaRPr lang="ko-KR" altLang="en-US" sz="1400" dirty="0">
                  <a:solidFill>
                    <a:schemeClr val="accent5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262" y="4077580"/>
                <a:ext cx="1836400" cy="523220"/>
              </a:xfrm>
              <a:prstGeom prst="rect">
                <a:avLst/>
              </a:prstGeom>
              <a:blipFill>
                <a:blip r:embed="rId7"/>
                <a:stretch>
                  <a:fillRect l="-993" t="-2326" b="-104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5935842" y="4612449"/>
            <a:ext cx="2304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tore the simulation result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35924" y="5998583"/>
            <a:ext cx="2179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tore the reference state</a:t>
            </a:r>
            <a:b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(for plotting graphs)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639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Simulation Result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1" y="1667694"/>
            <a:ext cx="2883214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081" y="4219702"/>
            <a:ext cx="2883214" cy="216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156" y="4219702"/>
            <a:ext cx="2883214" cy="216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31" y="4219702"/>
            <a:ext cx="2883214" cy="216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5156" y="1667694"/>
            <a:ext cx="2883214" cy="216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0238" y="1663922"/>
            <a:ext cx="288321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2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0030" y="2876204"/>
            <a:ext cx="2587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you!</a:t>
            </a:r>
            <a:endParaRPr lang="ko-KR" altLang="en-US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72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Appendix1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02" y="1790798"/>
            <a:ext cx="6025143" cy="3779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54" y="4045386"/>
            <a:ext cx="380952" cy="1417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84" y="2250123"/>
            <a:ext cx="5996190" cy="3352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68" b="12046"/>
          <a:stretch/>
        </p:blipFill>
        <p:spPr>
          <a:xfrm>
            <a:off x="2489211" y="3948624"/>
            <a:ext cx="245720" cy="29485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536" y="3155131"/>
            <a:ext cx="3167257" cy="2556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00" y="4379770"/>
            <a:ext cx="2701714" cy="911238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779" y="4342999"/>
            <a:ext cx="347429" cy="94628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45" y="4645397"/>
            <a:ext cx="668952" cy="2392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84" y="2676035"/>
            <a:ext cx="4760381" cy="3352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671" y="3108165"/>
            <a:ext cx="3439238" cy="3352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00" y="3910869"/>
            <a:ext cx="3046095" cy="3352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122" y="2739952"/>
            <a:ext cx="1609445" cy="2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Appendix2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60650" y="1391433"/>
            <a:ext cx="6601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나눔바른고딕" panose="020B0603020101020101" pitchFamily="50" charset="-127"/>
              <a:buChar char="–"/>
            </a:pPr>
            <a:r>
              <a:rPr lang="en-US" altLang="ko-KR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initialize.m</a:t>
            </a:r>
            <a: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generate initial state for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fmincon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(satisfies the constraint)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105" y="2129454"/>
            <a:ext cx="7232546" cy="42865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22"/>
          <a:stretch/>
        </p:blipFill>
        <p:spPr>
          <a:xfrm>
            <a:off x="3659954" y="2065414"/>
            <a:ext cx="761332" cy="12310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13" y="2061318"/>
            <a:ext cx="477407" cy="125476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4"/>
          <a:stretch/>
        </p:blipFill>
        <p:spPr>
          <a:xfrm>
            <a:off x="4354179" y="2044039"/>
            <a:ext cx="67107" cy="125476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4"/>
          <a:stretch/>
        </p:blipFill>
        <p:spPr>
          <a:xfrm flipH="1">
            <a:off x="3659954" y="2038896"/>
            <a:ext cx="67107" cy="1254767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184775" y="2608668"/>
            <a:ext cx="196850" cy="133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50" y="2146216"/>
            <a:ext cx="1766492" cy="14949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50" y="2344405"/>
            <a:ext cx="2558433" cy="14949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994" y="2545115"/>
            <a:ext cx="2562217" cy="1494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704102" y="2773965"/>
                <a:ext cx="8335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102" y="2773965"/>
                <a:ext cx="83356" cy="184666"/>
              </a:xfrm>
              <a:prstGeom prst="rect">
                <a:avLst/>
              </a:prstGeom>
              <a:blipFill>
                <a:blip r:embed="rId16"/>
                <a:stretch>
                  <a:fillRect l="-38462" r="-46154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그림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50" y="2962702"/>
            <a:ext cx="3654092" cy="14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9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Rigid Body Dynamics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93924" y="5273537"/>
            <a:ext cx="8103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where                           rotation,</a:t>
            </a:r>
            <a:b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body angular velocity,</a:t>
            </a:r>
            <a:b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torque vector viewed in the body-fixed frame,</a:t>
            </a:r>
            <a:b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moment-of-inertia matrix symmetric and positive definite.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4014" y="1751480"/>
            <a:ext cx="30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Hat map    :                          :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54" y="4421653"/>
            <a:ext cx="888381" cy="2453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54" y="4792956"/>
            <a:ext cx="2022095" cy="2956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31" y="5351089"/>
            <a:ext cx="1162667" cy="25142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51" y="5608711"/>
            <a:ext cx="755809" cy="2209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71" y="5887932"/>
            <a:ext cx="644571" cy="19885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28" y="6170236"/>
            <a:ext cx="851948" cy="20086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457" y="1857195"/>
            <a:ext cx="99391" cy="5742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84" y="1794254"/>
            <a:ext cx="1220571" cy="27276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4014" y="3896756"/>
            <a:ext cx="262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Rigid body dynamics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731" y="2090183"/>
            <a:ext cx="6503619" cy="9112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4014" y="2959706"/>
            <a:ext cx="317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Vee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map      :                          :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5" b="17407"/>
          <a:stretch/>
        </p:blipFill>
        <p:spPr>
          <a:xfrm>
            <a:off x="3365991" y="3031588"/>
            <a:ext cx="356459" cy="2252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42" y="3065789"/>
            <a:ext cx="141714" cy="15847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9" t="-14726"/>
          <a:stretch/>
        </p:blipFill>
        <p:spPr>
          <a:xfrm>
            <a:off x="2350047" y="2952998"/>
            <a:ext cx="600777" cy="31293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0" t="2192" r="46690" b="12475"/>
          <a:stretch/>
        </p:blipFill>
        <p:spPr>
          <a:xfrm>
            <a:off x="3003998" y="3017295"/>
            <a:ext cx="315883" cy="232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1096" y="3398773"/>
            <a:ext cx="3504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inverse map of the hat map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55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Rigid Body Dynamics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12" y="1422255"/>
            <a:ext cx="2633295" cy="7530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69" y="1422255"/>
            <a:ext cx="2567807" cy="7530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038" y="1468669"/>
            <a:ext cx="2679889" cy="75308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343" y="2539657"/>
            <a:ext cx="484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rotation matrix       can be represented as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11" y="2623695"/>
            <a:ext cx="181028" cy="1765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70" y="2994935"/>
            <a:ext cx="2253853" cy="23965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66" y="3357264"/>
            <a:ext cx="6721385" cy="82839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68" y="6066514"/>
            <a:ext cx="6025143" cy="3779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79590" y="4338922"/>
            <a:ext cx="180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Differentiate in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485" y="4418649"/>
            <a:ext cx="79238" cy="1600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6" y="4756454"/>
            <a:ext cx="7969524" cy="37790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00358" y="5519371"/>
            <a:ext cx="815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Multiply both sides by                                                                      and use                        :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837" y="5572507"/>
            <a:ext cx="3358476" cy="30933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859" y="5543179"/>
            <a:ext cx="1054476" cy="24533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35" y="2226555"/>
            <a:ext cx="544038" cy="18008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36" y="2242960"/>
            <a:ext cx="531445" cy="18008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843" y="2252628"/>
            <a:ext cx="565446" cy="1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3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Rigid Body Dynamics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02" y="1890551"/>
            <a:ext cx="6025143" cy="3779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05" y="2679207"/>
            <a:ext cx="380952" cy="1417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08" y="2611655"/>
            <a:ext cx="3046095" cy="33523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08" y="3125541"/>
            <a:ext cx="2701714" cy="911238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736" y="3093601"/>
            <a:ext cx="347429" cy="94628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44" y="3392469"/>
            <a:ext cx="668952" cy="239238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862" y="2671482"/>
            <a:ext cx="161524" cy="178286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05" y="5199735"/>
            <a:ext cx="380952" cy="14171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 b="70342"/>
          <a:stretch/>
        </p:blipFill>
        <p:spPr>
          <a:xfrm>
            <a:off x="2742465" y="5138731"/>
            <a:ext cx="3638428" cy="420751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948" y="5588711"/>
            <a:ext cx="469333" cy="9112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99" y="5576636"/>
            <a:ext cx="2556952" cy="97066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837"/>
          <a:stretch/>
        </p:blipFill>
        <p:spPr>
          <a:xfrm>
            <a:off x="2993834" y="5525269"/>
            <a:ext cx="220547" cy="911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94490" y="4275628"/>
            <a:ext cx="83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where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880" y="4310960"/>
            <a:ext cx="2886095" cy="2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9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Rigid Body Dynamics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39" y="4230821"/>
            <a:ext cx="892952" cy="28190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624" y="4605221"/>
            <a:ext cx="2022095" cy="2956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58581" y="1558103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Change of coordinates: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049" y="1977373"/>
            <a:ext cx="4539428" cy="27276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624" y="2719343"/>
            <a:ext cx="888381" cy="24533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624" y="3090646"/>
            <a:ext cx="2022095" cy="2956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290" y="3668638"/>
            <a:ext cx="120381" cy="26361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615248" y="4139739"/>
            <a:ext cx="2369128" cy="8894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16834" y="5162526"/>
            <a:ext cx="4053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this rigid body dynamics for MPC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65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Recap: Linearization Along Trajectory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6900" y="3209318"/>
            <a:ext cx="51045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Linearization of          along reference trajectory:</a:t>
            </a: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where  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6900" y="1404214"/>
            <a:ext cx="182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Given a system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6900" y="2188279"/>
            <a:ext cx="2941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 a reference trajectory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675" y="2528325"/>
            <a:ext cx="2457905" cy="251429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2973005" y="1880061"/>
            <a:ext cx="5135646" cy="251429"/>
            <a:chOff x="2973005" y="1880061"/>
            <a:chExt cx="5135646" cy="251429"/>
          </a:xfrm>
        </p:grpSpPr>
        <p:pic>
          <p:nvPicPr>
            <p:cNvPr id="13" name="그림 1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005" y="1880061"/>
              <a:ext cx="3200000" cy="25142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4365" y="1880061"/>
              <a:ext cx="274286" cy="251429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56" y="3266375"/>
            <a:ext cx="274286" cy="25142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97" y="5202109"/>
            <a:ext cx="3590400" cy="24891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95" y="4630631"/>
            <a:ext cx="3168000" cy="251429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2890011" y="5530573"/>
            <a:ext cx="5221428" cy="330667"/>
            <a:chOff x="1960371" y="4689250"/>
            <a:chExt cx="5221428" cy="330667"/>
          </a:xfrm>
        </p:grpSpPr>
        <p:pic>
          <p:nvPicPr>
            <p:cNvPr id="25" name="그림 2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0371" y="4689250"/>
              <a:ext cx="5219047" cy="330667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323" y="4903563"/>
              <a:ext cx="30476" cy="76190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126" y="5981683"/>
            <a:ext cx="3279238" cy="25142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39" y="3683420"/>
            <a:ext cx="6820571" cy="33066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726" y="4664437"/>
            <a:ext cx="380952" cy="1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Linearized Rigid Body System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440" y="2394770"/>
            <a:ext cx="380952" cy="1417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381" y="1313749"/>
            <a:ext cx="3067768" cy="2468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381" y="1679813"/>
            <a:ext cx="1866352" cy="2468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480" y="2053669"/>
            <a:ext cx="1861314" cy="32113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381" y="2465627"/>
            <a:ext cx="2119480" cy="2871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381" y="2844730"/>
            <a:ext cx="2124518" cy="28587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32" y="3190536"/>
            <a:ext cx="2125777" cy="2883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52" y="5451721"/>
            <a:ext cx="2012874" cy="12697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52" y="3787214"/>
            <a:ext cx="7440553" cy="142899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7" y="1675283"/>
            <a:ext cx="5000865" cy="247965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102287" y="2162929"/>
            <a:ext cx="4355165" cy="605396"/>
            <a:chOff x="201776" y="2175152"/>
            <a:chExt cx="4790681" cy="665936"/>
          </a:xfrm>
        </p:grpSpPr>
        <p:pic>
          <p:nvPicPr>
            <p:cNvPr id="25" name="그림 24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41" y="2175152"/>
              <a:ext cx="338286" cy="627809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776" y="2365890"/>
              <a:ext cx="391619" cy="17219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947" y="2365890"/>
              <a:ext cx="1255619" cy="25142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886" y="2233088"/>
              <a:ext cx="2500571" cy="6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94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MPC of Rigid Body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0CF3-C6BB-47B1-99E2-838AE6D1D7E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Linearized Rigid Body System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68" y="3193604"/>
            <a:ext cx="3590400" cy="2489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68" y="2779312"/>
            <a:ext cx="3168000" cy="25142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368" y="5969973"/>
            <a:ext cx="2981125" cy="22857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52762" y="1425100"/>
            <a:ext cx="3153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Given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 reference trajectory </a:t>
            </a:r>
            <a:endParaRPr lang="ko-KR" altLang="en-US" dirty="0"/>
          </a:p>
        </p:txBody>
      </p:sp>
      <p:grpSp>
        <p:nvGrpSpPr>
          <p:cNvPr id="31" name="그룹 30"/>
          <p:cNvGrpSpPr/>
          <p:nvPr/>
        </p:nvGrpSpPr>
        <p:grpSpPr>
          <a:xfrm>
            <a:off x="221951" y="1886509"/>
            <a:ext cx="8659278" cy="216607"/>
            <a:chOff x="221951" y="2048374"/>
            <a:chExt cx="8659278" cy="216607"/>
          </a:xfrm>
        </p:grpSpPr>
        <p:pic>
          <p:nvPicPr>
            <p:cNvPr id="29" name="그림 2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951" y="2048374"/>
              <a:ext cx="7986777" cy="216607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744" y="2081746"/>
              <a:ext cx="570485" cy="149862"/>
            </a:xfrm>
            <a:prstGeom prst="rect">
              <a:avLst/>
            </a:prstGeom>
          </p:spPr>
        </p:pic>
      </p:grpSp>
      <p:sp>
        <p:nvSpPr>
          <p:cNvPr id="32" name="직사각형 31"/>
          <p:cNvSpPr/>
          <p:nvPr/>
        </p:nvSpPr>
        <p:spPr>
          <a:xfrm>
            <a:off x="1191057" y="2332944"/>
            <a:ext cx="3181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Linearized rigid body system</a:t>
            </a:r>
            <a:endParaRPr lang="ko-KR" altLang="en-US" dirty="0"/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4" y="4035619"/>
            <a:ext cx="8079594" cy="142899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51" y="3571697"/>
            <a:ext cx="2110665" cy="43951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7" y="5429140"/>
            <a:ext cx="3792923" cy="139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4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105.7368"/>
  <p:tag name="LATEXADDIN" val="\documentclass{article}&#10;\usepackage{amsmath}&#10;\pagestyle{empty}&#10;\begin{document}&#10;&#10;&#10;$N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497.1879"/>
  <p:tag name="LATEXADDIN" val="\documentclass{article}&#10;\usepackage{amsmath}&#10;\pagestyle{empty}&#10;\begin{document}&#10;&#10;$u(t)=u^*_{k}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1400.075"/>
  <p:tag name="LATEXADDIN" val="\documentclass{article}&#10;\usepackage{amsmath}&#10;\pagestyle{empty}&#10;\begin{document}&#10;&#10;&#10;$z_{k+1} = A_k z_k + B_k v_k +w_k$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pagestyle{empty}&#10;\begin{document}&#10;&#10;$\implies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1400.075"/>
  <p:tag name="LATEXADDIN" val="\documentclass{article}&#10;\usepackage{amsmath}&#10;\pagestyle{empty}&#10;\begin{document}&#10;&#10;&#10;$z_{k+1} = A_k z_k + B_k v_k +w_k$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105.7368"/>
  <p:tag name="LATEXADDIN" val="\documentclass{article}&#10;\usepackage{amsmath}&#10;\pagestyle{empty}&#10;\begin{document}&#10;&#10;&#10;$N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77.7278"/>
  <p:tag name="LATEXADDIN" val="\documentclass{article}&#10;\usepackage{amsmath}&#10;\pagestyle{empty}&#10;\begin{document}&#10;&#10;$Nh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45.7068"/>
  <p:tag name="LATEXADDIN" val="\documentclass{article}&#10;\usepackage{amsmath}&#10;\pagestyle{empty}&#10;\begin{document}&#10;&#10;$t=kh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700.4124"/>
  <p:tag name="LATEXADDIN" val="\documentclass{article}&#10;\usepackage{amsmath}&#10;\pagestyle{empty}&#10;\begin{document}&#10;&#10;$Q_i=Q_{i}^{T}\succeq0$&#10;&#10;&#10;\end{document}"/>
  <p:tag name="IGUANATEXSIZE" val="18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929.8838"/>
  <p:tag name="LATEXADDIN" val="\documentclass{article}&#10;\usepackage{amsmath}&#10;\pagestyle{empty}&#10;\begin{document}&#10;$R_i=R_{i}^{T}\succ0 \quad  \forall{i}$&#10;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959.1301"/>
  <p:tag name="LATEXADDIN" val="\documentclass{article}&#10;\usepackage{amsmath}&#10;\pagestyle{empty}&#10;\begin{document}&#10;&#10;$kh\leq t&lt;(k+1)h$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153.731"/>
  <p:tag name="LATEXADDIN" val="\documentclass{article}&#10;\usepackage{amsmath}&#10;\pagestyle{empty}&#10;\begin{document}&#10;&#10;$z_{k+i}+x_d((k+i)h) \in \mathcal{X},\quad i=1,\cdots,N$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959.1301"/>
  <p:tag name="LATEXADDIN" val="\documentclass{article}&#10;\usepackage{amsmath}&#10;\pagestyle{empty}&#10;\begin{document}&#10;&#10;$kh\leq t&lt;(k+1)h$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366.704"/>
  <p:tag name="LATEXADDIN" val="\documentclass{article}&#10;\usepackage{amsmath}&#10;\pagestyle{empty}&#10;\begin{document}&#10;&#10;$v_{k+i}+u_d((k+i)h) \in \mathcal{X},\quad i=0,\cdots,N-1$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3148.106"/>
  <p:tag name="LATEXADDIN" val="\documentclass{article}&#10;\usepackage{amsmath}&#10;\pagestyle{empty}&#10;\begin{document}&#10;&#10;$z_{k+1+i} = A_{k+i}z_{k+i} + B_{k+i}v_{k+i} + w_{k+i}, \quad i=0,\cdots,N-1$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1004.874"/>
  <p:tag name="LATEXADDIN" val="\documentclass{article}&#10;\usepackage{amsmath}&#10;\pagestyle{empty}&#10;\begin{document}&#10;&#10;$u(t)=v_k^* + u_d(kh)$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3.1758"/>
  <p:tag name="ORIGINALWIDTH" val="4138.732"/>
  <p:tag name="LATEXADDIN" val="\documentclass{article}&#10;\usepackage{amsmath}&#10;\pagestyle{empty}&#10;\begin{document}&#10;\begin{align*}&#10;&amp;\{z_{k+i}^*\}_{i=1}^N, \{v_{k+i}^*\}_{i=0}^{N-1}\\&#10;&amp;= \operatorname*{argmin}_{\{z_{k+i}\}_{i=1}^N, \{v_{k+i}\}_{i=0}^{N-1}}\sum_{i=0}^{N-1}{(z_{k+i}^T Q_{k+i} z_{k+i}+v_{k+i}^T R_{k+i} v_{k+i}) + v_{k+N}^T Q_{k+N}v_{k+N}}&#10;\end{align*}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1550.056"/>
  <p:tag name="LATEXADDIN" val="\documentclass{article}&#10;\usepackage{amsmath}&#10;\pagestyle{empty}&#10;\begin{document}&#10;&#10;$u_{k+i} \in \mathcal{U},\quad i=0,\cdots,N-1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106.4867"/>
  <p:tag name="LATEXADDIN" val="\documentclass{article}&#10;\usepackage{amsmath}&#10;\pagestyle{empty}&#10;\begin{document}&#10;&#10;$v^*_k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106.4867"/>
  <p:tag name="LATEXADDIN" val="\documentclass{article}&#10;\usepackage{amsmath}&#10;\pagestyle{empty}&#10;\begin{document}&#10;&#10;$v^*_k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534.308"/>
  <p:tag name="LATEXADDIN" val="\documentclass{article}&#10;\usepackage{amsmath}&#10;\usepackage{amssymb}&#10;\pagestyle{empty}&#10;\begin{document}&#10;&#10;$\mathbb{I}=$ diag(4.250, 4.337, 3.664)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3148.106"/>
  <p:tag name="LATEXADDIN" val="\documentclass{article}&#10;\usepackage{amsmath}&#10;\pagestyle{empty}&#10;\begin{document}&#10;&#10;$z_{k+1+i} = A_{k+i}z_{k+i} + B_{k+i}v_{k+i} + w_{k+i}, \quad i=0,\cdots,N-1$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pagestyle{empty}&#10;\begin{document}&#10;&#10;$\implies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805.774"/>
  <p:tag name="LATEXADDIN" val="\documentclass{article}&#10;\usepackage{amsmath}&#10;\pagestyle{empty}&#10;\begin{document}&#10;&#10;$\dot{x}(t)=A(t)x(t)+B(t)u(t)+w(t)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1400.075"/>
  <p:tag name="LATEXADDIN" val="\documentclass{article}&#10;\usepackage{amsmath}&#10;\pagestyle{empty}&#10;\begin{document}&#10;&#10;$z_{k+1}=A_k z_k + B_k v_k + w_k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027.746"/>
  <p:tag name="LATEXADDIN" val="\documentclass{article}&#10;\usepackage{amsmath}&#10;\pagestyle{empty}&#10;\begin{document}&#10;&#10;$z_{k+2}=A_{k+1} z_{k+1} + B_{k+1} v_{k+1} + w_{k+1}$&#10;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030.746"/>
  <p:tag name="LATEXADDIN" val="\documentclass{article}&#10;\usepackage{amsmath}&#10;\pagestyle{empty}&#10;\begin{document}&#10;&#10;&#10;$z_{k+3}=A_{k+2} z_{k+2} + B_{k+2} v_{k+2} + w_{k+2}$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896.138"/>
  <p:tag name="LATEXADDIN" val="\documentclass{article}&#10;\usepackage{amsmath}&#10;\pagestyle{empty}&#10;\begin{document}&#10;&#10;&#10;&#10;$z_{k+N}=A_{k+N-1} z_{k+N-1} + B_{k+N-1} v_{k+N-1} + w_{k+N-1}$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685.039"/>
  <p:tag name="LATEXADDIN" val="\documentclass{article}&#10;\usepackage{amsmath}&#10;\pagestyle{empty}&#10;\begin{document}&#10;&#10;$-z_{k+1}+B_k v_k = -(A_k z_k + w_k)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125.984"/>
  <p:tag name="LATEXADDIN" val="\documentclass{article}&#10;\usepackage{amsmath}&#10;\pagestyle{empty}&#10;\begin{document}&#10;&#10;$A_{k+1}z_{k+1}-z_{k+2}+B_{k+1} v_{k+1} = -w_{k+1}$&#10;&#10;&#10;\end{document}"/>
  <p:tag name="IGUANATEXSIZE" val="20"/>
  <p:tag name="IGUANATEXCURSOR" val="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128.984"/>
  <p:tag name="LATEXADDIN" val="\documentclass{article}&#10;\usepackage{amsmath}&#10;\pagestyle{empty}&#10;\begin{document}&#10;&#10;&#10;&#10;$A_{k+2}z_{k+2}-z_{k+3}+B_{k+2} v_{k+2} = -w_{k+2}$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994.376"/>
  <p:tag name="LATEXADDIN" val="\documentclass{article}&#10;\usepackage{amsmath}&#10;\pagestyle{empty}&#10;\begin{document}&#10;&#10;&#10;$A_{k+N-1}z_{k+N-1}-z_{k+N}+B_{k+N-1} v_{k+N-1} = -w_{k+N-1}$&#10;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3848.519"/>
  <p:tag name="LATEXADDIN" val="\documentclass{article}&#10;\usepackage{amsmath}&#10;\pagestyle{empty}&#10;\begin{document}&#10;&#10;\begin{equation*}&#10;\begin{bmatrix}&#10;-I &amp; &amp; &amp; &amp; &amp; B_k &amp; &amp; &amp; &amp;\\&#10;A_{k+1} &amp; -I &amp;  &amp;  &amp; &amp; &amp; B_{k+1}&amp;&amp;&amp;\\&#10; &amp; A_{k+2} &amp; -I &amp;  &amp; &amp; &amp;&amp;B_{k+2}&amp;&amp;\\&#10;&amp; &amp; &amp; \ddots &amp; &amp;&amp;&amp;&amp;\ddots&amp;\\&#10;&amp; &amp; &amp; A_{k+N-1} &amp; -I &amp;&amp;&amp;&amp;&amp;B_{k+N-1}\\&#10;\end{bmatrix}&#10;\end{equation*}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98.6877"/>
  <p:tag name="LATEXADDIN" val="\documentclass{article}&#10;\usepackage{amsmath}&#10;\pagestyle{empty}&#10;\begin{document}&#10;&#10;\begin{equation*}&#10;\begin{bmatrix}&#10;z_{k+1}\\&#10;z_{k+2}\\&#10;z_{k+3}\\&#10;\vdots\\&#10;z_{k+N}\\&#10;v_{k}\\&#10;v_{k+1}\\&#10;v_{k+2}\\&#10;\vdots\\&#10;v_{k+N-1}&#10;\end{bmatrix}&#10;\end{equation*}&#10;&#10;&#10;\end{document}"/>
  <p:tag name="IGUANATEXSIZE" val="20"/>
  <p:tag name="IGUANATEXCURSOR" val="2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1439.82"/>
  <p:tag name="LATEXADDIN" val="\documentclass{article}&#10;\usepackage{amsmath}&#10;\pagestyle{empty}&#10;\begin{document}&#10;&#10;&#10;$x_{k+1}=A_k x_k+B_k u_k +w_k$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1020.622"/>
  <p:tag name="LATEXADDIN" val="\documentclass{article}&#10;\usepackage{amsmath}&#10;\pagestyle{empty}&#10;\begin{document}&#10;&#10;\begin{equation*}&#10;=&#10;\begin{bmatrix}&#10;-(A_k z_k+w_k)\\&#10;-w_{k+1}\\&#10;-w_{k+2}\\&#10;\vdots\\&#10;-w_{k+N-1}&#10;&#10;\end{bmatrix}&#10;\end{equation*}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1.4773"/>
  <p:tag name="LATEXADDIN" val="\documentclass{article}&#10;\usepackage{amsmath}&#10;\pagestyle{empty}&#10;\begin{document}&#10;&#10;$A_{eq}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103.4871"/>
  <p:tag name="LATEXADDIN" val="\documentclass{article}&#10;\usepackage{amsmath}&#10;\pagestyle{empty}&#10;\begin{document}&#10;&#10;$X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140.2324"/>
  <p:tag name="LATEXADDIN" val="\documentclass{article}&#10;\usepackage{amsmath}&#10;\pagestyle{empty}&#10;\begin{document}&#10;&#10;$b_{eq}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16.4229"/>
  <p:tag name="LATEXADDIN" val="\documentclass{article}&#10;\usepackage{amsmath}&#10;\pagestyle{empty}&#10;\begin{document}&#10;&#10;$A_{eq}X=b_{eq}$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3848.519"/>
  <p:tag name="LATEXADDIN" val="\documentclass{article}&#10;\usepackage{amsmath}&#10;\pagestyle{empty}&#10;\begin{document}&#10;&#10;\begin{equation*}&#10;\begin{bmatrix}&#10;-I &amp; &amp; &amp; &amp; &amp; B_k &amp; &amp; &amp; &amp;\\&#10;A_{k+1} &amp; -I &amp;  &amp;  &amp; &amp; &amp; B_{k+1}&amp;&amp;&amp;\\&#10; &amp; A_{k+2} &amp; -I &amp;  &amp; &amp; &amp;&amp;B_{k+2}&amp;&amp;\\&#10;&amp; &amp; &amp; \ddots &amp; &amp;&amp;&amp;&amp;\ddots&amp;\\&#10;&amp; &amp; &amp; A_{k+N-1} &amp; -I &amp;&amp;&amp;&amp;&amp;B_{k+N-1}\\&#10;\end{bmatrix}&#10;\end{equation*}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3848.519"/>
  <p:tag name="LATEXADDIN" val="\documentclass{article}&#10;\usepackage{amsmath}&#10;\pagestyle{empty}&#10;\begin{document}&#10;&#10;\begin{equation*}&#10;\begin{bmatrix}&#10;-I &amp; &amp; &amp; &amp; &amp; B_k &amp; &amp; &amp; &amp;\\&#10;A_{k+1} &amp; -I &amp;  &amp;  &amp; &amp; &amp; B_{k+1}&amp;&amp;&amp;\\&#10; &amp; A_{k+2} &amp; -I &amp;  &amp; &amp; &amp;&amp;B_{k+2}&amp;&amp;\\&#10;&amp; &amp; &amp; \ddots &amp; &amp;&amp;&amp;&amp;\ddots&amp;\\&#10;&amp; &amp; &amp; A_{k+N-1} &amp; -I &amp;&amp;&amp;&amp;&amp;B_{k+N-1}\\&#10;\end{bmatrix}&#10;\end{equation*}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1020.622"/>
  <p:tag name="LATEXADDIN" val="\documentclass{article}&#10;\usepackage{amsmath}&#10;\pagestyle{empty}&#10;\begin{document}&#10;&#10;\begin{equation*}&#10;=&#10;\begin{bmatrix}&#10;-(A_k z_k+w_k)\\&#10;-w_{k+1}\\&#10;-w_{k+2}\\&#10;\vdots\\&#10;-w_{k+N-1}&#10;&#10;\end{bmatrix}&#10;\end{equation*}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3848.519"/>
  <p:tag name="LATEXADDIN" val="\documentclass{article}&#10;\usepackage{amsmath}&#10;\pagestyle{empty}&#10;\begin{document}&#10;&#10;\begin{equation*}&#10;\begin{bmatrix}&#10;-I &amp; &amp; &amp; &amp; &amp; B_k &amp; &amp; &amp; &amp;\\&#10;A_{k+1} &amp; -I &amp;  &amp;  &amp; &amp; &amp; B_{k+1}&amp;&amp;&amp;\\&#10; &amp; A_{k+2} &amp; -I &amp;  &amp; &amp; &amp;&amp;B_{k+2}&amp;&amp;\\&#10;&amp; &amp; &amp; \ddots &amp; &amp;&amp;&amp;&amp;\ddots&amp;\\&#10;&amp; &amp; &amp; A_{k+N-1} &amp; -I &amp;&amp;&amp;&amp;&amp;B_{k+N-1}\\&#10;\end{bmatrix}&#10;\end{equation*}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3848.519"/>
  <p:tag name="LATEXADDIN" val="\documentclass{article}&#10;\usepackage{amsmath}&#10;\pagestyle{empty}&#10;\begin{document}&#10;&#10;\begin{equation*}&#10;\begin{bmatrix}&#10;-I &amp; &amp; &amp; &amp; &amp; B_k &amp; &amp; &amp; &amp;\\&#10;A_{k+1} &amp; -I &amp;  &amp;  &amp; &amp; &amp; B_{k+1}&amp;&amp;&amp;\\&#10; &amp; A_{k+2} &amp; -I &amp;  &amp; &amp; &amp;&amp;B_{k+2}&amp;&amp;\\&#10;&amp; &amp; &amp; \ddots &amp; &amp;&amp;&amp;&amp;\ddots&amp;\\&#10;&amp; &amp; &amp; A_{k+N-1} &amp; -I &amp;&amp;&amp;&amp;&amp;B_{k+N-1}\\&#10;\end{bmatrix}&#10;\end{equation*}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3187.851"/>
  <p:tag name="LATEXADDIN" val="\documentclass{article}&#10;\usepackage{amsmath}&#10;\pagestyle{empty}&#10;\begin{document}&#10;&#10;$x_{k+1+i}=A_{k+i} x_{k+i}+B_{k+i} u_{k+i} + w_{k+i}, \quad i=0, \cdots, N-1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98803"/>
  <p:tag name="ORIGINALWIDTH" val="545.9318"/>
  <p:tag name="LATEXADDIN" val="\documentclass{article}&#10;\usepackage{amsmath}&#10;\usepackage{amssymb}&#10;\pagestyle{empty}&#10;\begin{document}&#10;&#10;$M\in \mathbb{R}^{p \times q}$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98803"/>
  <p:tag name="ORIGINALWIDTH" val="519.6851"/>
  <p:tag name="LATEXADDIN" val="\documentclass{article}&#10;\usepackage{amsmath}&#10;\usepackage{amssymb}&#10;\pagestyle{empty}&#10;\begin{document}&#10;&#10;$N\in \mathbb{R}^{r \times s}$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.4346"/>
  <p:tag name="ORIGINALWIDTH" val="2311.961"/>
  <p:tag name="LATEXADDIN" val="\documentclass{article}&#10;\usepackage{amsmath}&#10;\usepackage{amssymb}&#10;\pagestyle{empty}&#10;\begin{document}&#10;\begin{equation*}&#10;M \otimes N =&#10;\begin{bmatrix}&#10;m_{11}N &amp; \cdots &amp; m_{1q}N \\&#10;\vdots &amp; \ddots &amp; \vdots\\&#10;m_{p1}N &amp; \cdots &amp; m_{pq}N&#10;\end{bmatrix}&#10;\in \mathbb{R}^{pr \times qs}&#10;\end{equation*}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begin{document}&#10;&#10;$\otimes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98.6877"/>
  <p:tag name="LATEXADDIN" val="\documentclass{article}&#10;\usepackage{amsmath}&#10;\pagestyle{empty}&#10;\begin{document}&#10;&#10;\begin{equation*}&#10;\begin{bmatrix}&#10;z_{k+1}\\&#10;z_{k+2}\\&#10;z_{k+3}\\&#10;\vdots\\&#10;z_{k+N}\\&#10;v_{k}\\&#10;v_{k+1}\\&#10;v_{k+2}\\&#10;\vdots\\&#10;v_{k+N-1}&#10;\end{bmatrix}&#10;\end{equation*}&#10;&#10;&#10;\end{document}"/>
  <p:tag name="IGUANATEXSIZE" val="20"/>
  <p:tag name="IGUANATEXCURSOR" val="2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103.4871"/>
  <p:tag name="LATEXADDIN" val="\documentclass{article}&#10;\usepackage{amsmath}&#10;\pagestyle{empty}&#10;\begin{document}&#10;&#10;$X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16.4229"/>
  <p:tag name="LATEXADDIN" val="\documentclass{article}&#10;\usepackage{amsmath}&#10;\pagestyle{empty}&#10;\begin{document}&#10;&#10;$A_{eq}X=b_{eq}$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106.4867"/>
  <p:tag name="LATEXADDIN" val="\documentclass{article}&#10;\usepackage{amsmath}&#10;\pagestyle{empty}&#10;\begin{document}&#10;&#10;$v^*_k$&#10;&#10;&#10;\end{document}"/>
  <p:tag name="IGUANATEXSIZE" val="18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848"/>
  <p:tag name="ORIGINALWIDTH" val="106.4867"/>
  <p:tag name="LATEXADDIN" val="\documentclass{article}&#10;\usepackage{amsmath}&#10;\pagestyle{empty}&#10;\begin{document}&#10;&#10;$v^*_k$&#10;&#10;&#10;\end{document}"/>
  <p:tag name="IGUANATEXSIZE" val="18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12.7109"/>
  <p:tag name="LATEXADDIN" val="\documentclass{article}&#10;\usepackage{amsmath}&#10;\pagestyle{empty}&#10;\begin{document}&#10;&#10;$\delta u^*_k =$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437.1953"/>
  <p:tag name="LATEXADDIN" val="\documentclass{article}&#10;\usepackage{amsmath}&#10;\pagestyle{empty}&#10;\begin{document}&#10;&#10;$\dot{R}=R \hat{\Omega}$&#10;&#10;&#10;\end{document}"/>
  <p:tag name="IGUANATEXSIZE" val="2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959.1301"/>
  <p:tag name="LATEXADDIN" val="\documentclass{article}&#10;\usepackage{amsmath}&#10;\pagestyle{empty}&#10;\begin{document}&#10;&#10;$kh\leq t&lt;(k+1)h$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1004.874"/>
  <p:tag name="LATEXADDIN" val="\documentclass{article}&#10;\usepackage{amsmath}&#10;\pagestyle{empty}&#10;\begin{document}&#10;&#10;$u(t)=v_k^* + u_d(kh)$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9768"/>
  <p:tag name="ORIGINALWIDTH" val="2965.129"/>
  <p:tag name="LATEXADDIN" val="\documentclass{article}&#10;\usepackage{amsmath}&#10;\pagestyle{empty}&#10;\begin{document}&#10;&#10;&#10;$\hat{\Omega}=\dot{\psi}R_x^T R_y^T R_z^T \frac{\partial{R_z}}{\partial{\psi}} R_y R_x + \dot{\theta} R_x^T R_y^T \frac{\partial{R_y}}{\partial{\theta}}R_x + \dot{\phi}R_x^T \frac{\partial{R_x}}{\partial{\phi}},$&#10;&#10;\end{document}"/>
  <p:tag name="IGUANATEXSIZE" val="20"/>
  <p:tag name="IGUANATEXCURSOR" val="3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pagestyle{empty}&#10;\begin{document}&#10;&#10;$\implies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2950.881"/>
  <p:tag name="LATEXADDIN" val="\documentclass{article}&#10;\usepackage{amsmath}&#10;\pagestyle{empty}&#10;\begin{document}&#10;&#10;$=\dot{\psi}R_x^T R_y^T R_z^T \hat{e_3}R_z R_y R_z + \dot{\theta}R_x^T R_y^T \hat{e_2} R_y R_x + \dot{\phi} R_x^T \hat{e_1}R_x$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2146.982"/>
  <p:tag name="LATEXADDIN" val="\documentclass{article}&#10;\usepackage{amsmath}&#10;\pagestyle{empty}&#10;\begin{document}&#10;&#10;$\Omega = \dot{\psi} R_x^T R_y^T R_z^T e_3 + \dot{\theta} R_x^T R_y^T e_2 + \dot{\phi} R_x^T e_1 $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2309"/>
  <p:tag name="ORIGINALWIDTH" val="1886.014"/>
  <p:tag name="LATEXADDIN" val="\documentclass{article}&#10;\usepackage{amsmath}&#10;\pagestyle{empty}&#10;\begin{document}&#10;&#10;$(R_z^T e_3 = e_3,R_y^T e_2 = e_2,R_x^T e_1 = e_1)$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1329.584"/>
  <p:tag name="LATEXADDIN" val="\documentclass{article}&#10;\usepackage{amsmath}&#10;\pagestyle{empty}&#10;\begin{document}&#10;&#10;\begin{equation*}&#10;=&#10;\begin{bmatrix}&#10;1 &amp;0&amp; -s(\theta)\\&#10;0 &amp; c(\phi) &amp; c(\theta)s(\phi)\\&#10;0 &amp; -s(\phi) &amp; c(\theta)c(\phi)&#10;\end{bmatrix}&#10;\end{equation*}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5.6918"/>
  <p:tag name="ORIGINALWIDTH" val="170.9787"/>
  <p:tag name="LATEXADDIN" val="\documentclass{article}&#10;\usepackage{amsmath}&#10;\pagestyle{empty}&#10;\begin{document}&#10;&#10;\begin{equation*}&#10;\begin{bmatrix}&#10;\dot{\phi}\\&#10;\dot{\theta}\\&#10;\dot{\psi}&#10;\end{bmatrix}&#10;\end{equation*}&#10;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329.2088"/>
  <p:tag name="LATEXADDIN" val="\documentclass{article}&#10;\usepackage{amsmath}&#10;\pagestyle{empty}&#10;\begin{document}&#10;&#10;$:=S\dot{\Theta}$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.4818"/>
  <p:tag name="ORIGINALWIDTH" val="995.1256"/>
  <p:tag name="LATEXADDIN" val="\documentclass{article}&#10;\usepackage{amssymb}&#10;\usepackage{amsmath}&#10;\pagestyle{empty}&#10;\begin{document}&#10;&#10;$\mathbb{I}\dot{\Omega}=(\mathbb{I}\Omega)\times\Omega + \tau$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2342.707"/>
  <p:tag name="LATEXADDIN" val="\documentclass{article}&#10;\usepackage{amsmath}&#10;\pagestyle{empty}&#10;\begin{document}&#10;&#10;$=\dot{\psi}(R_x^T R_y^T R_z^T e^3)\hat{} + \dot{\theta} (R_x^T R_y^T e_2) \hat{} + \dot{\phi}(R_x^T e_1)\hat{}$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692.538"/>
  <p:tag name="LATEXADDIN" val="\documentclass{article}&#10;\usepackage{amsmath}&#10;\pagestyle{empty}&#10;\begin{document}&#10;&#10;$=\dot{\psi}(R_x^T R_y^T e^3)\hat{} + \dot{\theta} (R_x^Te_2) \hat{} + \dot{\phi} \hat{e_1}$&#10;&#10;&#10;\end{document}&#10;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499.063"/>
  <p:tag name="LATEXADDIN" val="\documentclass{article}&#10;\usepackage{amsmath}&#10;\pagestyle{empty}&#10;\begin{document}&#10;&#10;$= \dot{\psi} R_x^T R_y^T e_3 + \dot{\theta} R_x^T e_2 + \dot{\phi}e_1 $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958.3802"/>
  <p:tag name="LATEXADDIN" val="\documentclass{article}&#10;\usepackage{amsmath}&#10;\pagestyle{empty}&#10;\begin{document}&#10;&#10;$(R\Omega R^T=(R\Omega)^T)$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98.6877"/>
  <p:tag name="LATEXADDIN" val="\documentclass{article}&#10;\usepackage{amsmath}&#10;\pagestyle{empty}&#10;\begin{document}&#10;&#10;\begin{equation*}&#10;\begin{bmatrix}&#10;z_{k+1}\\&#10;z_{k+2}\\&#10;z_{k+3}\\&#10;\vdots\\&#10;z_{k+N}\\&#10;v_{k}\\&#10;v_{k+1}\\&#10;v_{k+2}\\&#10;\vdots\\&#10;v_{k+N-1}&#10;\end{bmatrix}&#10;\end{equation*}&#10;&#10;&#10;\end{document}"/>
  <p:tag name="IGUANATEXSIZE" val="20"/>
  <p:tag name="IGUANATEXCURSOR" val="2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312.7109"/>
  <p:tag name="LATEXADDIN" val="\documentclass{article}&#10;\usepackage{amsmath}&#10;\pagestyle{empty}&#10;\begin{document}&#10;\begin{equation*}&#10;=&#10;\begin{bmatrix}&#10;0\\&#10;0\\&#10;0\\&#10;\vdots\\&#10;0&#10;\end{bmatrix}&#10;\end{equation*}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312.7109"/>
  <p:tag name="LATEXADDIN" val="\documentclass{article}&#10;\usepackage{amsmath}&#10;\pagestyle{empty}&#10;\begin{document}&#10;\begin{equation*}&#10;=&#10;\begin{bmatrix}&#10;0\\&#10;0\\&#10;0\\&#10;\vdots\\&#10;0&#10;\end{bmatrix}&#10;\end{equation*}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312.7109"/>
  <p:tag name="LATEXADDIN" val="\documentclass{article}&#10;\usepackage{amsmath}&#10;\pagestyle{empty}&#10;\begin{document}&#10;\begin{equation*}&#10;=&#10;\begin{bmatrix}&#10;0\\&#10;0\\&#10;0\\&#10;\vdots\\&#10;0&#10;\end{bmatrix}&#10;\end{equation*}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1400.075"/>
  <p:tag name="LATEXADDIN" val="\documentclass{article}&#10;\usepackage{amsmath}&#10;\pagestyle{empty}&#10;\begin{document}&#10;&#10;$z_{k+1}=A_k z_k + B_k v_k + w_k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027.746"/>
  <p:tag name="LATEXADDIN" val="\documentclass{article}&#10;\usepackage{amsmath}&#10;\pagestyle{empty}&#10;\begin{document}&#10;&#10;$z_{k+2}=A_{k+1} z_{k+1} + B_{k+1} v_{k+1} + w_{k+1}$&#10;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72.1785"/>
  <p:tag name="LATEXADDIN" val="\documentclass{article}&#10;\usepackage{amsmath}&#10;\pagestyle{empty}&#10;\begin{document}&#10;&#10;$R \in SO(3)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030.746"/>
  <p:tag name="LATEXADDIN" val="\documentclass{article}&#10;\usepackage{amsmath}&#10;\pagestyle{empty}&#10;\begin{document}&#10;&#10;&#10;$z_{k+3}=A_{k+2} z_{k+2} + B_{k+2} v_{k+2} + w_{k+2}$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896.138"/>
  <p:tag name="LATEXADDIN" val="\documentclass{article}&#10;\usepackage{amsmath}&#10;\pagestyle{empty}&#10;\begin{document}&#10;&#10;&#10;&#10;$z_{k+N}=A_{k+N-1} z_{k+N-1} + B_{k+N-1} v_{k+N-1} + w_{k+N-1}$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71.9535"/>
  <p:tag name="LATEXADDIN" val="\documentclass{article}&#10;\usepackage{amsmath}&#10;\usepackage{amssymb}&#10;\pagestyle{empty}&#10;\begin{document}&#10;&#10;&#10;$\Omega \in \mathbb{R}^3$&#10;&#10;\end{document}"/>
  <p:tag name="IGUANATEXSIZE" val="20"/>
  <p:tag name="IGUANATEXCURSOR" val="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52.4559"/>
  <p:tag name="LATEXADDIN" val="\documentclass{article}&#10;\usepackage{amsmath}&#10;\usepackage{amssymb}&#10;\pagestyle{empty}&#10;\begin{document}&#10;&#10;$\tau \in \mathbb{R}^3$&#10;&#10;&#10;\end{document}"/>
  <p:tag name="IGUANATEXSIZE" val="18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77.7278"/>
  <p:tag name="LATEXADDIN" val="\documentclass{article}&#10;\usepackage{amsmath}&#10;\pagestyle{empty}&#10;\begin{document}&#10;&#10;$Nh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61.1924"/>
  <p:tag name="LATEXADDIN" val="\documentclass{article}&#10;\usepackage{amsmath}&#10;\usepackage{amssymb}&#10;\pagestyle{empty}&#10;\begin{document}&#10;&#10;$\mathbb{I} \in \mathbb{R}^{3\times3}$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.49756"/>
  <p:tag name="ORIGINALWIDTH" val="33.74575"/>
  <p:tag name="LATEXADDIN" val="\documentclass{article}&#10;\usepackage{amsmath}&#10;\pagestyle{empty}&#10;\begin{document}&#10;&#10;$\hat{ }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600.6749"/>
  <p:tag name="LATEXADDIN" val="\documentclass{article}&#10;\usepackage{amsmath}&#10;\usepackage{amssymb}&#10;\usepackage{eufrak}&#10;\pagestyle{empty}&#10;\begin{document}&#10;&#10;$\mathbb{R}^3\rightarrow \mathfrak{s}\mathfrak{o}(3)$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3200.6"/>
  <p:tag name="LATEXADDIN" val="\documentclass{article}&#10;\usepackage{amsmath}&#10;\usepackage{amssymb}&#10;\usepackage{eufrak}&#10;\pagestyle{empty}&#10;\begin{document}&#10;\begin{equation*}&#10;\Omega=(\Omega_1,\Omega_2,\Omega_3) \in \mathbb{R}^3 \mapsto \hat{\Omega}=&#10;\begin{bmatrix}&#10;0 &amp; -\Omega_3 &amp; \Omega_2\\&#10;\Omega_3 &amp; 0 &amp; -\Omega_1\\&#10;-\Omega_2 &amp; \Omega_1 &amp; 0&#10;\end{bmatrix}&#10;\in \mathfrak{so}(3)&#10;\end{equation*}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600.6749"/>
  <p:tag name="LATEXADDIN" val="\documentclass{article}&#10;\usepackage{amsmath}&#10;\usepackage{amssymb}&#10;\usepackage{eufrak}&#10;\pagestyle{empty}&#10;\begin{document}&#10;&#10;$\mathbb{R}^3\rightarrow \mathfrak{s}\mathfrak{o}(3)$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.99023"/>
  <p:tag name="ORIGINALWIDTH" val="69.74126"/>
  <p:tag name="LATEXADDIN" val="\documentclass{article}&#10;\usepackage{amsmath}&#10;\pagestyle{empty}&#10;\begin{document}&#10;$\vee$&#10;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600.6749"/>
  <p:tag name="LATEXADDIN" val="\documentclass{article}&#10;\usepackage{amsmath}&#10;\usepackage{amssymb}&#10;\usepackage{eufrak}&#10;\pagestyle{empty}&#10;\begin{document}&#10;&#10;$\mathbb{R}^3\rightarrow \mathfrak{s}\mathfrak{o}(3)$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600.6749"/>
  <p:tag name="LATEXADDIN" val="\documentclass{article}&#10;\usepackage{amsmath}&#10;\usepackage{amssymb}&#10;\usepackage{eufrak}&#10;\pagestyle{empty}&#10;\begin{document}&#10;&#10;$\mathbb{R}^3\rightarrow \mathfrak{s}\mathfrak{o}(3)$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1568.054"/>
  <p:tag name="LATEXADDIN" val="\documentclass{article}&#10;\usepackage{amsmath}&#10;\pagestyle{empty}&#10;\begin{document}&#10;\begin{equation*}&#10;R_x(\phi)=&#10;\begin{bmatrix}&#10;1 &amp; 0 &amp; 0\\&#10;0 &amp; c(\phi) &amp; -s(\phi)\\&#10;0 &amp; s(\phi) &amp; c(\phi)&#10;\end{bmatrix}&#10;,&#10;\end{equation*}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1529.059"/>
  <p:tag name="LATEXADDIN" val="\documentclass{article}&#10;\usepackage{amsmath}&#10;\pagestyle{empty}&#10;\begin{document}&#10;\begin{equation*}&#10;R_y(\theta)=&#10;\begin{bmatrix}&#10;c(\theta) &amp; 0 &amp; s(\theta)\\&#10;0 &amp; 1 &amp; 0\\&#10;-s(\theta) &amp; 0 &amp; c(\theta)&#10;\end{bmatrix}&#10;,&#10;\end{equation*}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45.7068"/>
  <p:tag name="LATEXADDIN" val="\documentclass{article}&#10;\usepackage{amsmath}&#10;\pagestyle{empty}&#10;\begin{document}&#10;&#10;$t=kh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1595.8"/>
  <p:tag name="LATEXADDIN" val="\documentclass{article}&#10;\usepackage{amsmath}&#10;\pagestyle{empty}&#10;\begin{document}&#10;\begin{equation*}&#10;R_z(\psi)=&#10;\begin{bmatrix}&#10;c(\psi) &amp; -s(\psi) &amp; 0\\&#10;s(\psi) &amp; c(\psi) &amp; 0\\&#10;0 &amp; 0 &amp; 1&#10;\end{bmatrix}&#10;.&#10;\end{equation*}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89.98874"/>
  <p:tag name="LATEXADDIN" val="\documentclass{article}&#10;\usepackage{amsmath}&#10;\pagestyle{empty}&#10;\begin{document}&#10;&#10;$R$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220.098"/>
  <p:tag name="LATEXADDIN" val="\documentclass{article}&#10;\usepackage{amsmath}&#10;\pagestyle{empty}&#10;\begin{document}&#10;\begin{equation*}&#10;R=R_z(\psi)R_y(\theta)R_x(\phi)&#10;\end{equation*}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3638.545"/>
  <p:tag name="LATEXADDIN" val="\documentclass{article}&#10;\usepackage{amsmath}&#10;\pagestyle{empty}&#10;\begin{document}&#10;\begin{equation*}&#10;=&#10;\begin{bmatrix}&#10;c(\theta)c(\psi) &amp; s(\phi)s(\theta)c(\psi)-c(\phi)s(\psi) &amp; c(\phi)s(\theta)c(\psi)+s(\phi)s(\psi)\\&#10;c(\theta)s(\psi) &amp; s(\phi)s(\theta)s(\psi)+c(\phi)c(\psi) &amp; c(\phi)s(\theta)s(\psi)-s(\phi)c(\psi)\\&#10;-s(\theta) &amp; s(\phi)c(\theta) &amp; c(\phi)c(\theta)&#10;\end{bmatrix}&#10;.&#10;\end{equation*}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9768"/>
  <p:tag name="ORIGINALWIDTH" val="2965.129"/>
  <p:tag name="LATEXADDIN" val="\documentclass{article}&#10;\usepackage{amsmath}&#10;\pagestyle{empty}&#10;\begin{document}&#10;&#10;&#10;$\hat{\Omega}=\dot{\psi}R_x^T R_y^T R_z^T \frac{\partial{R_z}}{\partial{\psi}} R_y R_x + \dot{\theta} R_x^T R_y^T \frac{\partial{R_y}}{\partial{\theta}}R_x + \dot{\phi}R_x^T \frac{\partial{R_x}}{\partial{\phi}},$&#10;&#10;\end{document}"/>
  <p:tag name="IGUANATEXSIZE" val="20"/>
  <p:tag name="IGUANATEXCURSOR" val="3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38.99512"/>
  <p:tag name="LATEXADDIN" val="\documentclass{article}&#10;\usepackage{amsmath}&#10;\pagestyle{empty}&#10;\begin{document}&#10;&#10;&#10;$t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9768"/>
  <p:tag name="ORIGINALWIDTH" val="3922.01"/>
  <p:tag name="LATEXADDIN" val="\documentclass{article}&#10;\usepackage{amsmath}&#10;\pagestyle{empty}&#10;\begin{document}&#10;&#10;$\dot{R}=\dot{\psi}\frac{\partial{R_z}}{\partial{\psi}}(\psi)R_y(\theta)R_x(\phi) + \dot{\theta}R_z(\psi)\frac{\partial{R_y}}{\partial{\theta}}(\theta)R_x(\phi) + \dot{\phi}R_z(\psi)R_y(\theta)\frac{\partial{R_x}}{\partial{\phi}}(\phi).$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2309"/>
  <p:tag name="ORIGINALWIDTH" val="1652.793"/>
  <p:tag name="LATEXADDIN" val="\documentclass{article}&#10;\usepackage{amsmath}&#10;\pagestyle{empty}&#10;\begin{document}&#10;&#10;&#10;$R^T=(R_z R_y R_x)^T = R_x^T R_y^T R_z^T$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518.9351"/>
  <p:tag name="LATEXADDIN" val="\documentclass{article}&#10;\usepackage{amsmath}&#10;\pagestyle{empty}&#10;\begin{document}&#10;&#10;$\hat{\Omega}=R^T \dot{R}$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323.9595"/>
  <p:tag name="LATEXADDIN" val="\documentclass{article}&#10;\usepackage{amsmath}&#10;\pagestyle{empty}&#10;\begin{document}&#10;&#10;&#10;$=e^{\phi \hat{e_1}}$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4.4544"/>
  <p:tag name="ORIGINALWIDTH" val="4061.492"/>
  <p:tag name="LATEXADDIN" val="\documentclass{article}&#10;\usepackage{amsmath}&#10;\pagestyle{empty}&#10;\begin{document}&#10;&#10;$\smash{\displaystyle\min_{{\{x_{k+i}\}}_{i=1}^N,{\{u_{k+i}\}}_{i=0}^{N-1}} \sum_{i=0}^{N-1} {(x_{k+i}^{T}Q_{k+i}x_{k+i}+u_{k+i}^{T}R_{k+i}u_{k+i})} + x_{k+N}^{T}Q_{k+N}x_{k+N}}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316.4605"/>
  <p:tag name="LATEXADDIN" val="\documentclass{article}&#10;\usepackage{amsmath}&#10;\pagestyle{empty}&#10;\begin{document}&#10;&#10;&#10;$=e^{\theta \hat{e_2}}$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336.7079"/>
  <p:tag name="LATEXADDIN" val="\documentclass{article}&#10;\usepackage{amsmath}&#10;\pagestyle{empty}&#10;\begin{document}&#10;&#10;&#10;$=e^{\psi \hat{e_3}}$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9768"/>
  <p:tag name="ORIGINALWIDTH" val="2965.129"/>
  <p:tag name="LATEXADDIN" val="\documentclass{article}&#10;\usepackage{amsmath}&#10;\pagestyle{empty}&#10;\begin{document}&#10;&#10;&#10;$\hat{\Omega}=\dot{\psi}R_x^T R_y^T R_z^T \frac{\partial{R_z}}{\partial{\psi}} R_y R_x + \dot{\theta} R_x^T R_y^T \frac{\partial{R_y}}{\partial{\theta}}R_x + \dot{\phi}R_x^T \frac{\partial{R_x}}{\partial{\phi}},$&#10;&#10;\end{document}"/>
  <p:tag name="IGUANATEXSIZE" val="20"/>
  <p:tag name="IGUANATEXCURSOR" val="3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pagestyle{empty}&#10;\begin{document}&#10;&#10;$\implies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499.063"/>
  <p:tag name="LATEXADDIN" val="\documentclass{article}&#10;\usepackage{amsmath}&#10;\pagestyle{empty}&#10;\begin{document}&#10;&#10;$= \dot{\psi} R_x^T R_y^T e_3 + \dot{\theta} R_x^T e_2 + \dot{\phi}e_1 $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1329.584"/>
  <p:tag name="LATEXADDIN" val="\documentclass{article}&#10;\usepackage{amsmath}&#10;\pagestyle{empty}&#10;\begin{document}&#10;&#10;\begin{equation*}&#10;=&#10;\begin{bmatrix}&#10;1 &amp;0&amp; -s(\theta)\\&#10;0 &amp; c(\phi) &amp; c(\theta)s(\phi)\\&#10;0 &amp; -s(\phi) &amp; c(\theta)c(\phi)&#10;\end{bmatrix}&#10;\end{equation*}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5.6918"/>
  <p:tag name="ORIGINALWIDTH" val="170.9787"/>
  <p:tag name="LATEXADDIN" val="\documentclass{article}&#10;\usepackage{amsmath}&#10;\pagestyle{empty}&#10;\begin{document}&#10;&#10;\begin{equation*}&#10;\begin{bmatrix}&#10;\dot{\phi}\\&#10;\dot{\theta}\\&#10;\dot{\psi}&#10;\end{bmatrix}&#10;\end{equation*}&#10;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329.2088"/>
  <p:tag name="LATEXADDIN" val="\documentclass{article}&#10;\usepackage{amsmath}&#10;\pagestyle{empty}&#10;\begin{document}&#10;&#10;$:=S\dot{\Theta}$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79.49008"/>
  <p:tag name="LATEXADDIN" val="\documentclass{article}&#10;\usepackage{amsmath}&#10;\pagestyle{empty}&#10;\begin{document}&#10;&#10;$\Omega$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pagestyle{empty}&#10;\begin{document}&#10;&#10;$\implies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700.4124"/>
  <p:tag name="LATEXADDIN" val="\documentclass{article}&#10;\usepackage{amsmath}&#10;\pagestyle{empty}&#10;\begin{document}&#10;&#10;$Q_i=Q_{i}^{T}\succeq0$&#10;&#10;&#10;\end{document}"/>
  <p:tag name="IGUANATEXSIZE" val="18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8.1628"/>
  <p:tag name="ORIGINALWIDTH" val="1784.027"/>
  <p:tag name="LATEXADDIN" val="\documentclass{article}&#10;\usepackage{amsmath}&#10;\pagestyle{empty}&#10;\begin{document}&#10;\begin{align*}&#10;&amp;\dot{\Theta} = Q \Omega = S^{-1} \Omega\\&#10;&amp;=&#10;\begin{bmatrix}&#10;1 &amp; s(\phi)t(\theta) c(\phi)t(\theta)\\&#10;0 &amp; c(\phi) &amp; -s(\phi)\\&#10;0 &amp; \frac{s(\phi)}{c(\theta)} &amp; \frac{c(\phi)}{c(\theta)}&#10;\end{bmatrix}&#10;\end{align*}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230.9711"/>
  <p:tag name="LATEXADDIN" val="\documentclass{article}&#10;\usepackage{amsmath}&#10;\pagestyle{empty}&#10;\begin{document}&#10;\begin{equation*}&#10;\begin{bmatrix}&#10;\Omega_1\\&#10;\Omega_2\\&#10;\Omega_3&#10;\end{bmatrix}&#10;\end{equation*}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7.6903"/>
  <p:tag name="ORIGINALWIDTH" val="1258.343"/>
  <p:tag name="LATEXADDIN" val="\documentclass{article}&#10;\usepackage{amsmath}&#10;\pagestyle{empty}&#10;\begin{document}&#10;&#10;\begin{equation*}&#10;\begin{bmatrix}&#10;1 &amp; s(\phi)t(\theta)&amp; c(\phi)t(\theta)\\&#10;0 &amp; c(\phi)&amp; -s(\phi)\\&#10;0 &amp; \frac{s(\phi)}{c(\theta)} &amp; \frac{c(\phi)}{c(\theta)}&#10;\end{bmatrix}&#10;\end{equation*}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1329.584"/>
  <p:tag name="LATEXADDIN" val="\documentclass{article}&#10;\usepackage{amsmath}&#10;\pagestyle{empty}&#10;\begin{document}&#10;&#10;\begin{equation*}&#10;=&#10;\begin{bmatrix}&#10;1 &amp;0&amp; -s(\theta)\\&#10;0 &amp; c(\phi) &amp; c(\theta)s(\phi)\\&#10;0 &amp; -s(\phi) &amp; c(\theta)c(\phi)&#10;\end{bmatrix}&#10;\end{equation*}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9817"/>
  <p:tag name="ORIGINALWIDTH" val="1420.323"/>
  <p:tag name="LATEXADDIN" val="\documentclass{article}&#10;\usepackage{amsmath}&#10;\pagestyle{empty}&#10;\begin{document}&#10;&#10;$\Theta=(\phi,\theta,\psi), \dot{\Theta}=(\dot{\phi},\dot{\theta},\dot{\psi})$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327"/>
  <p:tag name="ORIGINALWIDTH" val="439.445"/>
  <p:tag name="LATEXADDIN" val="\documentclass{article}&#10;\usepackage{amsmath}&#10;\pagestyle{empty}&#10;\begin{document}&#10;&#10;$\dot{\Theta}=Q \Omega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.4818"/>
  <p:tag name="ORIGINALWIDTH" val="995.1256"/>
  <p:tag name="LATEXADDIN" val="\documentclass{article}&#10;\usepackage{amssymb}&#10;\usepackage{amsmath}&#10;\pagestyle{empty}&#10;\begin{document}&#10;&#10;$\mathbb{I}\dot{\Omega}=(\mathbb{I}\Omega)\times\Omega + \tau$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2233.971"/>
  <p:tag name="LATEXADDIN" val="\documentclass{article}&#10;\usepackage{amsmath}&#10;\usepackage{amssymb}&#10;\pagestyle{empty}&#10;\begin{document}&#10;&#10;$(R,\Omega)\in SO(3)\times \mathbb{R}^3 \leftrightarrow (\Theta, \Omega) \in \mathbb{R}^3 \times \mathbb{R}^3 $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437.1953"/>
  <p:tag name="LATEXADDIN" val="\documentclass{article}&#10;\usepackage{amsmath}&#10;\pagestyle{empty}&#10;\begin{document}&#10;&#10;$\dot{R}=R \hat{\Omega}$&#10;&#10;&#10;\end{document}"/>
  <p:tag name="IGUANATEXSIZE" val="2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.4818"/>
  <p:tag name="ORIGINALWIDTH" val="995.1256"/>
  <p:tag name="LATEXADDIN" val="\documentclass{article}&#10;\usepackage{amssymb}&#10;\usepackage{amsmath}&#10;\pagestyle{empty}&#10;\begin{document}&#10;&#10;$\mathbb{I}\dot{\Omega}=(\mathbb{I}\Omega)\times\Omega + \tau$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929.8838"/>
  <p:tag name="LATEXADDIN" val="\documentclass{article}&#10;\usepackage{amsmath}&#10;\pagestyle{empty}&#10;\begin{document}&#10;$R_i=R_{i}^{T}\succ0 \quad  \forall{i}$&#10;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59.2426"/>
  <p:tag name="LATEXADDIN" val="\documentclass{article}&#10;\usepackage{amsmath}&#10;\pagestyle{empty}&#10;\begin{document}&#10;&#10;$\updownarrow$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209.599"/>
  <p:tag name="LATEXADDIN" val="\documentclass{article}&#10;\usepackage{amsmath}&#10;\pagestyle{empty}&#10;\begin{document}&#10;&#10;$(x_{d}(t),u_{d}(t))\in \mathcal{X}\times\mathcal{U},$&#10;&#10;&#10;\end{document}"/>
  <p:tag name="IGUANATEXSIZE" val="20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34.9832"/>
  <p:tag name="LATEXADDIN" val="\documentclass{article}&#10;\usepackage{amsmath}&#10;\pagestyle{empty}&#10;\begin{document}&#10;&#10;&#10;$(1)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784.777"/>
  <p:tag name="LATEXADDIN" val="\documentclass{article}&#10;\usepackage{amsmath}&#10;\pagestyle{empty}&#10;\begin{document}&#10;&#10;$\delta x=x-x_{d}(t), \quad \delta u=u-u_{d}(t),$&#10;&#10;&#10;\end{document}"/>
  <p:tag name="IGUANATEXSIZE" val="18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559.055"/>
  <p:tag name="LATEXADDIN" val="\documentclass{article}&#10;\usepackage{amsmath}&#10;\pagestyle{empty}&#10;\begin{document}&#10;&#10;$\delta \dot{x}=A(t)\delta{x}+B(t)\delta{u}+w(t)$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613.798"/>
  <p:tag name="LATEXADDIN" val="\documentclass{article}&#10;\usepackage{amsmath}&#10;\pagestyle{empty}&#10;\begin{document}&#10;&#10;$w(t)=f(x_{d}(t),u_{d}(t))-\dot{x}_{d}(t).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7297"/>
  <p:tag name="ORIGINALWIDTH" val="3356.581"/>
  <p:tag name="LATEXADDIN" val="\documentclass{article}&#10;\usepackage{amsmath}&#10;\pagestyle{empty}&#10;\begin{document}&#10;&#10;$f(x,u)\approx f(x_d,u_d)+\frac{\partial{f}}{\partial{x}}(x_d,u_d)(x-x_d)+\frac{\partial{f}}{\partial{u}}(x_d,u_d)(u-u_d).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pagestyle{empty}&#10;\begin{document}&#10;&#10;$\implies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7297"/>
  <p:tag name="ORIGINALWIDTH" val="2568.429"/>
  <p:tag name="LATEXADDIN" val="\documentclass{article}&#10;\usepackage{amsmath}&#10;\pagestyle{empty}&#10;\begin{document}&#10;&#10;$A(t)=\frac{\partial{f}}{\partial{x}}(x_{d}(t),u_{d}(t)), B(t)=\frac{\partial{f}}{\partial{u}}(x_{d}(t),u_{d}(t)).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.49528"/>
  <p:tag name="ORIGINALWIDTH" val="14.99811"/>
  <p:tag name="LATEXADDIN" val="\documentclass{article}&#10;\usepackage{amsmath}&#10;\pagestyle{empty}&#10;\begin{document}&#10;&#10;$,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1358.83"/>
  <p:tag name="LATEXADDIN" val="\documentclass{article}&#10;\usepackage{amsmath}&#10;\pagestyle{empty}&#10;\begin{document}&#10;&#10;$x_{k+i} \in \mathcal{X},\quad i=1,\cdots,N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574.803"/>
  <p:tag name="LATEXADDIN" val="\documentclass{article}&#10;\usepackage{amsmath}&#10;\pagestyle{empty}&#10;\begin{document}&#10;&#10;$\dot{x}=f(x,u), \quad (x,u)\in \mathcal{X}\times\mathcal{U}$&#10;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34.9832"/>
  <p:tag name="LATEXADDIN" val="\documentclass{article}&#10;\usepackage{amsmath}&#10;\pagestyle{empty}&#10;\begin{document}&#10;&#10;&#10;$(1)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pagestyle{empty}&#10;\begin{document}&#10;&#10;$\implies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9817"/>
  <p:tag name="ORIGINALWIDTH" val="1826.772"/>
  <p:tag name="LATEXADDIN" val="\documentclass{article}&#10;\usepackage{amsmath}&#10;\pagestyle{empty}&#10;\begin{document}&#10;&#10;$\dot{\phi}=\Omega_1 + s(\phi)t(\theta)\Omega_2 + c(\phi)t(\theta)\Omega_3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9817"/>
  <p:tag name="ORIGINALWIDTH" val="1111.361"/>
  <p:tag name="LATEXADDIN" val="\documentclass{article}&#10;\usepackage{amsmath}&#10;\pagestyle{empty}&#10;\begin{document}&#10;&#10;&#10;$\dot{\theta}=c(\phi)\Omega_2 -s(\phi)\Omega_3$&#10;&#10;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.2261"/>
  <p:tag name="ORIGINALWIDTH" val="1108.361"/>
  <p:tag name="LATEXADDIN" val="\documentclass{article}&#10;\usepackage{amsmath}&#10;\pagestyle{empty}&#10;\begin{document}&#10;&#10;$\dot{\psi}=\frac{s(\phi)}{c(\theta)}\Omega_2 -\frac{c(\phi)}{c(\theta)}\Omega_3$&#10;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.9787"/>
  <p:tag name="ORIGINALWIDTH" val="1262.092"/>
  <p:tag name="LATEXADDIN" val="\documentclass{article}&#10;\usepackage{amsmath}&#10;\pagestyle{empty}&#10;\begin{document}&#10;&#10;$\dot{\Omega}_1 = \frac{I_2-I_3}{I_1}\Omega_2 \Omega_3 + \frac{1}{I_1}\tau_1$&#10;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.2287"/>
  <p:tag name="ORIGINALWIDTH" val="1265.092"/>
  <p:tag name="LATEXADDIN" val="\documentclass{article}&#10;\usepackage{amsmath}&#10;\pagestyle{empty}&#10;\begin{document}&#10;&#10;$\dot{\Omega}_2 = \frac{I_3-I_1}{I_2}\Omega_1 \Omega_3 + \frac{1}{I_2}\tau_2$&#10;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.7285"/>
  <p:tag name="ORIGINALWIDTH" val="1265.842"/>
  <p:tag name="LATEXADDIN" val="\documentclass{article}&#10;\usepackage{amsmath}&#10;\pagestyle{empty}&#10;\begin{document}&#10;&#10;$\dot{\Omega}_3 = \frac{I_1-I_2}{I_3}\Omega_1 \Omega_2 + \frac{1}{I_3}\tau_3$&#10;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4.8856"/>
  <p:tag name="ORIGINALWIDTH" val="1450.319"/>
  <p:tag name="LATEXADDIN" val="\documentclass{article}&#10;\usepackage{amsmath}&#10;\pagestyle{empty}&#10;\begin{document}&#10;&#10;\begin{equation*}&#10;\frac{\partial{f}}{\partial{u}}(x,u)=&#10;\begin{bmatrix}&#10; 0 &amp; 0 &amp; 0 \\&#10; 0 &amp; 0 &amp; 0 \\&#10; 0 &amp; 0 &amp; 0 \\&#10; \frac{1}{I_1} &amp; 0 &amp; 0 \\&#10; 0 &amp; \frac{1}{I_2} &amp; 0 \\&#10; 0 &amp; 0 &amp; \frac{1}{I_3}&#10;\end{bmatrix}&#10;.&#10;\end{equation*}&#10;&#10;&#10;\end{document}"/>
  <p:tag name="IGUANATEXSIZE" val="20"/>
  <p:tag name="IGUANATEXCURSOR" val="3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1550.056"/>
  <p:tag name="LATEXADDIN" val="\documentclass{article}&#10;\usepackage{amsmath}&#10;\pagestyle{empty}&#10;\begin{document}&#10;&#10;$u_{k+i} \in \mathcal{U},\quad i=0,\cdots,N-1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9.621"/>
  <p:tag name="ORIGINALWIDTH" val="5361.08"/>
  <p:tag name="LATEXADDIN" val="\documentclass{article}&#10;\usepackage{amsmath}&#10;\pagestyle{empty}&#10;\begin{document}&#10;&#10;\begin{equation*}&#10;\frac{\partial{f}}{\partial{x}}(x,u)=&#10;\begin{bmatrix}&#10;c(\phi)t(\theta)\Omega_{2}-s(\phi)t(\theta)\Omega_{3} &amp; \frac{s(\phi)}{c^2(\theta)}\Omega_{2}+\frac{c(\phi)}{c^2(\theta)}\Omega_{3} &amp; 0 &amp; 1 &amp; s(\phi)t(\theta) &amp; c(\phi)t(\theta) \\&#10;-s(\phi)\Omega_{2}-c(\phi)\Omega_{3} &amp; 0 &amp; 0 &amp; 0 &amp; c(\phi) &amp; -s(\phi) \\&#10;\frac{c(\phi)}{c(\theta)}\Omega_{2}-\frac{s(\phi)}{c(\theta)}\Omega_{3} &amp; \frac{s(\phi)s(\theta)}{c^2(\theta)}\Omega_{2}+\frac{c(\phi)s(\theta)}{c^2(\theta)}\Omega_{3} &amp; 0 &amp; 0 &amp; \frac{s(\phi)}{c(\theta)} &amp; \frac{c(\phi)}{c(\theta)} \\&#10;0 &amp; 0 &amp; 0 &amp; 0 &amp; \frac{I_2-I_3}{I_1}\Omega_{3} &amp; \frac{I_2-I_3}{I_1}\Omega_{2} \\&#10;0 &amp; 0 &amp; 0 &amp; \frac{I_3-I_1}{I_2}\Omega_{3} &amp; 0 &amp; \frac{I_3-I_1}{I_2}\Omega_{1} \\&#10;0 &amp; 0 &amp; 0 &amp; \frac{I_1-I_2}{I_3}\Omega_{2} &amp; \frac{I_1-I_2}{I_3}\Omega_{1} &amp; 0\\&#10;\end{bmatrix}&#10;,&#10;\end{equation*}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2707.162"/>
  <p:tag name="LATEXADDIN" val="\documentclass{article}&#10;\usepackage{amsmath}&#10;\usepackage{amssymb}&#10;\pagestyle{empty}&#10;\begin{document}&#10;&#10;&#10;$x=(\Theta,\Omega)^T=((\phi,\theta,\psi),(\Omega_1,\Omega_2,\Omega_3))^T \in \mathbb{R}^3 \times \mathbb{R}^3$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9613"/>
  <p:tag name="ORIGINALWIDTH" val="166.4792"/>
  <p:tag name="LATEXADDIN" val="\documentclass{article}&#10;\usepackage{amsmath}&#10;\pagestyle{empty}&#10;\begin{document}&#10;&#10;\begin{equation*}&#10;\begin{bmatrix}&#10;\dot{\Theta}\\&#10;\dot{\Omega}&#10;\end{bmatrix}&#10;\end{equation*}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297.75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192.7259"/>
  <p:tag name="LATEXADDIN" val="\documentclass{article}&#10;\usepackage{amsmath}&#10;\pagestyle{empty}&#10;\begin{document}&#10;&#10;$\dot{x}=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17.9227"/>
  <p:tag name="LATEXADDIN" val="\documentclass{article}&#10;\usepackage{amsmath}&#10;\pagestyle{empty}&#10;\begin{document}&#10;&#10;&#10;$=f(x,u)=$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.75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230.596"/>
  <p:tag name="LATEXADDIN" val="\documentclass{article}&#10;\usepackage{amsmath}&#10;\usepackage{amssymb}&#10;\pagestyle{empty}&#10;\begin{document}&#10;&#10;\begin{equation*}&#10;\begin{bmatrix}&#10;Q\Omega\\&#10;\mathbb{I}^{-1}((\mathbb{I}\Omega)\times \Omega)+ \mathbb{I}^{-1} u&#10;\end{bmatrix}&#10;\end{equation*}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784.777"/>
  <p:tag name="LATEXADDIN" val="\documentclass{article}&#10;\usepackage{amsmath}&#10;\pagestyle{empty}&#10;\begin{document}&#10;&#10;$\delta x=x-x_{d}(t), \quad \delta u=u-u_{d}(t),$&#10;&#10;&#10;\end{document}"/>
  <p:tag name="IGUANATEXSIZE" val="18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559.055"/>
  <p:tag name="LATEXADDIN" val="\documentclass{article}&#10;\usepackage{amsmath}&#10;\pagestyle{empty}&#10;\begin{document}&#10;&#10;$\delta \dot{x}=A(t)\delta{x}+B(t)\delta{u}+w(t)$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613.798"/>
  <p:tag name="LATEXADDIN" val="\documentclass{article}&#10;\usepackage{amsmath}&#10;\pagestyle{empty}&#10;\begin{document}&#10;&#10;$w(t)=f(x_{d}(t),u_{d}(t))-\dot{x}_{d}(t).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9.621"/>
  <p:tag name="ORIGINALWIDTH" val="5821.522"/>
  <p:tag name="LATEXADDIN" val="\documentclass{article}&#10;\usepackage{amsmath}&#10;\pagestyle{empty}&#10;\begin{document}&#10;\begin{equation*}&#10;=&#10;\begin{bmatrix}&#10;c(\phi_d)t(\theta_d)\Omega_{2,d}-s(\phi_d)t(\theta_d)\Omega_{3,d} &amp; \frac{s(\phi_d)}{c^2(\theta_d)}\Omega_{2,d}+\frac{c(\phi_d)}{c^2(\theta_d)}\Omega_{3,d} &amp; 0 &amp; 1 &amp; s(\phi_d)t(\theta_d) &amp; c(\phi_d)t(\theta_d) \\&#10;-s(\phi_d)\Omega_{2,d}-c(\phi_d)\Omega_{3,d} &amp; 0 &amp; 0 &amp; 0 &amp; c(\phi_d) &amp; -s(\phi_d) \\&#10;\frac{c(\phi_d)}{c(\theta_d)}\Omega_{2,d}-\frac{s(\phi_d)}{c(\theta_d)}\Omega_{3,d} &amp; \frac{s(\phi_d)s(\theta_d)}{c^2(\theta_d)}\Omega_{2,d}+\frac{c(\phi_d)s(\theta_d)}{c^2(\theta_d)}\Omega_{3,d} &amp; 0 &amp; 0 &amp; \frac{s(\phi_d)}{c(\theta_d)} &amp; \frac{c(\phi_d)}{c(\theta_d)} \\&#10;0 &amp; 0 &amp; 0 &amp; 0 &amp; \frac{I_2-I_3}{I_1}\Omega_{3,d} &amp; \frac{I_2-I_3}{I_1}\Omega_{2,d} \\&#10;0 &amp; 0 &amp; 0 &amp; \frac{I_3-I_1}{I_2}\Omega_{3,d} &amp; 0 &amp; \frac{I_3-I_1}{I_2}\Omega_{1,d} \\&#10;0 &amp; 0 &amp; 0 &amp; \frac{I_1-I_2}{I_3}\Omega_{2,d} &amp; \frac{I_1-I_2}{I_3}\Omega_{1,d} &amp; 0\\&#10;\end{bmatrix}&#10;\end{equation*}&#10;&#10;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.9802"/>
  <p:tag name="ORIGINALWIDTH" val="1159.355"/>
  <p:tag name="LATEXADDIN" val="\documentclass{article}&#10;\usepackage{amsmath}&#10;\pagestyle{empty}&#10;\begin{document}&#10;$\{x^*_{k+i}\}_{i=1}^N, \{u^*_{k+i}\}_{i=0}^{N-1}$&#10;&#10;&#10;\end{document}"/>
  <p:tag name="IGUANATEXSIZE" val="18"/>
  <p:tag name="IGUANATEXCURSOR" val="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1256.843"/>
  <p:tag name="LATEXADDIN" val="\documentclass{article}&#10;\usepackage{amsmath}&#10;\pagestyle{empty}&#10;\begin{document}&#10;\begin{equation*}&#10;A(t)=\frac{\partial{f}}{\partial{x}}(x_d(t),u_d(t))&#10;\end{equation*}&#10;&#10;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4.8856"/>
  <p:tag name="ORIGINALWIDTH" val="2484.439"/>
  <p:tag name="LATEXADDIN" val="\documentclass{article}&#10;\usepackage{amsmath}&#10;\pagestyle{empty}&#10;\begin{document}&#10;\begin{equation*}&#10;B(t)=\frac{\partial{f}}{\partial{u}}(x_d(t),u_d(t))=&#10;\begin{bmatrix}&#10; 0 &amp; 0 &amp; 0 \\&#10; 0 &amp; 0 &amp; 0 \\&#10; 0 &amp; 0 &amp; 0 \\&#10; \frac{1}{I_1} &amp; 0 &amp; 0 \\&#10; 0 &amp; \frac{1}{I_2} &amp; 0 \\&#10; 0 &amp; 0 &amp; \frac{1}{I_3}&#10;\end{bmatrix}&#10;=B&#10;\end{equation*}&#10;&#10;&#10;&#10;&#10;\end{document}"/>
  <p:tag name="IGUANATEXSIZE" val="20"/>
  <p:tag name="IGUANATEXCURSOR" val="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4755.905"/>
  <p:tag name="LATEXADDIN" val="\documentclass{article}&#10;\usepackage{amsmath}&#10;\pagestyle{empty}&#10;\begin{document}&#10;&#10;$(x_d(t), u_d(t))=((\phi_d(t),\theta_d(t),\psi_d(t)),(\Omega_{1,d}(t),\Omega_{2,d}(t),\Omega_{3,d}(t)),(u_{1,d}(t),u_{2,d}(t),u_{3,d}(t)))\in$&#10;&#10;&#10;\end{document}"/>
  <p:tag name="IGUANATEXSIZE" val="20"/>
  <p:tag name="IGUANATEXCURSOR" val="2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339.7076"/>
  <p:tag name="LATEXADDIN" val="\documentclass{article}&#10;\usepackage{amsmath}&#10;\pagestyle{empty}&#10;\begin{document}&#10;&#10;$\mathcal{X}\times\mathcal{U}$&#10;&#10;&#10;\end{document}"/>
  <p:tag name="IGUANATEXSIZE" val="20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288.7139"/>
  <p:tag name="LATEXADDIN" val="\documentclass{article}&#10;\usepackage{amsmath}&#10;\pagestyle{empty}&#10;\begin{document}&#10;&#10;$h&gt;0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.2287"/>
  <p:tag name="ORIGINALWIDTH" val="2083.99"/>
  <p:tag name="LATEXADDIN" val="\documentclass{article}&#10;\usepackage{amsmath}&#10;\pagestyle{empty}&#10;\begin{document}&#10;&#10;$\delta \dot{x}(k) \approx \frac{\delta x((k+1)h)-\delta x(kh)}{h}=\frac{\delta x_{k+1}-\delta x_k}{h}.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491.563"/>
  <p:tag name="LATEXADDIN" val="\documentclass{article}&#10;\usepackage{amsmath}&#10;\pagestyle{empty}&#10;\begin{document}&#10;&#10;$z_k = \delta x_k=x(kh)-x_d(kh), $&#10;&#10;&#10;\end{document}"/>
  <p:tag name="IGUANATEXSIZE" val="20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496.813"/>
  <p:tag name="LATEXADDIN" val="\documentclass{article}&#10;\usepackage{amsmath}&#10;\pagestyle{empty}&#10;\begin{document}&#10;&#10;$v_k = \delta u_k = u(kh)-u_d(kh),$&#10;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740.9074"/>
  <p:tag name="LATEXADDIN" val="\documentclass{article}&#10;\usepackage{amsmath}&#10;\pagestyle{empty}&#10;\begin{document}&#10;&#10;&#10;$w_k = hw(kh),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871.766"/>
  <p:tag name="LATEXADDIN" val="\documentclass{article}&#10;\usepackage{amsmath}&#10;\pagestyle{empty}&#10;\begin{document}&#10;&#10;&#10;$A_k = I+hA(kh), \quad B_k = hB(kh).$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TM02900722[[fn=이온(회의실)]]</Template>
  <TotalTime>10391</TotalTime>
  <Words>565</Words>
  <Application>Microsoft Office PowerPoint</Application>
  <PresentationFormat>화면 슬라이드 쇼(4:3)</PresentationFormat>
  <Paragraphs>211</Paragraphs>
  <Slides>26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맑은 고딕</vt:lpstr>
      <vt:lpstr>Wingdings</vt:lpstr>
      <vt:lpstr>나눔바른고딕</vt:lpstr>
      <vt:lpstr>Cambria Math</vt:lpstr>
      <vt:lpstr>Calibri Light</vt:lpstr>
      <vt:lpstr>Wingdings 2</vt:lpstr>
      <vt:lpstr>Calibri</vt:lpstr>
      <vt:lpstr>HDOfficeLightV0</vt:lpstr>
      <vt:lpstr>Model Predictive Control of Rigid Body</vt:lpstr>
      <vt:lpstr>MPC of Rigid Body</vt:lpstr>
      <vt:lpstr>MPC of Rigid Body</vt:lpstr>
      <vt:lpstr>MPC of Rigid Body</vt:lpstr>
      <vt:lpstr>MPC of Rigid Body</vt:lpstr>
      <vt:lpstr>MPC of Rigid Body</vt:lpstr>
      <vt:lpstr>MPC of Rigid Body</vt:lpstr>
      <vt:lpstr>MPC of Rigid Body</vt:lpstr>
      <vt:lpstr>MPC of Rigid Body</vt:lpstr>
      <vt:lpstr>MPC of Rigid Body</vt:lpstr>
      <vt:lpstr>MPC of Rigid Body</vt:lpstr>
      <vt:lpstr>MPC of Rigid Body</vt:lpstr>
      <vt:lpstr>MPC of Rigid Body</vt:lpstr>
      <vt:lpstr>MPC of Rigid Body</vt:lpstr>
      <vt:lpstr>MPC of Rigid Body</vt:lpstr>
      <vt:lpstr>MPC of Rigid Body</vt:lpstr>
      <vt:lpstr>MPC of Rigid Body</vt:lpstr>
      <vt:lpstr>MPC of Rigid Body</vt:lpstr>
      <vt:lpstr>MPC of Rigid Body</vt:lpstr>
      <vt:lpstr>MPC of Rigid Body</vt:lpstr>
      <vt:lpstr>MPC of Rigid Body</vt:lpstr>
      <vt:lpstr>MPC of Rigid Body</vt:lpstr>
      <vt:lpstr>MPC of Rigid Body</vt:lpstr>
      <vt:lpstr>PowerPoint 프레젠테이션</vt:lpstr>
      <vt:lpstr>MPC of Rigid Body</vt:lpstr>
      <vt:lpstr>MPC of Rigid Body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제어 이론 실습자료</dc:title>
  <dc:creator>user</dc:creator>
  <cp:lastModifiedBy>user</cp:lastModifiedBy>
  <cp:revision>1211</cp:revision>
  <cp:lastPrinted>2019-01-14T12:19:18Z</cp:lastPrinted>
  <dcterms:created xsi:type="dcterms:W3CDTF">2018-05-16T11:05:32Z</dcterms:created>
  <dcterms:modified xsi:type="dcterms:W3CDTF">2019-07-29T08:17:16Z</dcterms:modified>
</cp:coreProperties>
</file>